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1467" r:id="rId2"/>
    <p:sldId id="1557" r:id="rId3"/>
    <p:sldId id="1630" r:id="rId4"/>
    <p:sldId id="1633" r:id="rId5"/>
    <p:sldId id="1634" r:id="rId6"/>
    <p:sldId id="1635" r:id="rId7"/>
    <p:sldId id="1636" r:id="rId8"/>
    <p:sldId id="1637" r:id="rId9"/>
    <p:sldId id="1638" r:id="rId10"/>
    <p:sldId id="1639" r:id="rId11"/>
    <p:sldId id="1640" r:id="rId12"/>
    <p:sldId id="1641" r:id="rId13"/>
    <p:sldId id="1642" r:id="rId14"/>
    <p:sldId id="1643" r:id="rId15"/>
    <p:sldId id="1651" r:id="rId16"/>
    <p:sldId id="1654" r:id="rId17"/>
    <p:sldId id="1655" r:id="rId18"/>
    <p:sldId id="1656" r:id="rId19"/>
    <p:sldId id="1647" r:id="rId20"/>
    <p:sldId id="1648" r:id="rId21"/>
    <p:sldId id="1650" r:id="rId22"/>
    <p:sldId id="1584" r:id="rId23"/>
    <p:sldId id="1589" r:id="rId24"/>
    <p:sldId id="1590" r:id="rId25"/>
    <p:sldId id="1591" r:id="rId26"/>
    <p:sldId id="1652" r:id="rId27"/>
    <p:sldId id="1592" r:id="rId28"/>
    <p:sldId id="1595" r:id="rId29"/>
    <p:sldId id="1594" r:id="rId30"/>
    <p:sldId id="1597" r:id="rId31"/>
    <p:sldId id="1601" r:id="rId32"/>
    <p:sldId id="1602" r:id="rId33"/>
    <p:sldId id="1600" r:id="rId34"/>
    <p:sldId id="1612" r:id="rId35"/>
    <p:sldId id="1613" r:id="rId36"/>
    <p:sldId id="1614" r:id="rId37"/>
    <p:sldId id="1625" r:id="rId38"/>
    <p:sldId id="1615" r:id="rId39"/>
    <p:sldId id="1604" r:id="rId40"/>
    <p:sldId id="1616" r:id="rId41"/>
    <p:sldId id="1618" r:id="rId42"/>
    <p:sldId id="1621" r:id="rId43"/>
    <p:sldId id="1622" r:id="rId44"/>
    <p:sldId id="1624" r:id="rId45"/>
    <p:sldId id="1623" r:id="rId46"/>
    <p:sldId id="1603" r:id="rId47"/>
    <p:sldId id="1605" r:id="rId48"/>
    <p:sldId id="1606" r:id="rId49"/>
    <p:sldId id="1607" r:id="rId50"/>
    <p:sldId id="1653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2FA0"/>
    <a:srgbClr val="B94AFF"/>
    <a:srgbClr val="CC0068"/>
    <a:srgbClr val="FFE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04"/>
    <p:restoredTop sz="81320"/>
  </p:normalViewPr>
  <p:slideViewPr>
    <p:cSldViewPr snapToGrid="0" snapToObjects="1" showGuides="1">
      <p:cViewPr varScale="1">
        <p:scale>
          <a:sx n="70" d="100"/>
          <a:sy n="70" d="100"/>
        </p:scale>
        <p:origin x="1430" y="72"/>
      </p:cViewPr>
      <p:guideLst>
        <p:guide orient="horz" pos="213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804FE-524B-1740-88E7-08E54D6B9F9A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1AF78-9C63-2C46-9D2F-C9E87719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4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06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DropConnect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26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dhartidhami</a:t>
            </a:r>
            <a:r>
              <a:rPr lang="en-US" dirty="0"/>
              <a:t>/regularization-in-deep-learning-2065b7c889e5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82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09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5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/blog/2020/09/why-</a:t>
            </a:r>
            <a:r>
              <a:rPr lang="en-US" dirty="0" err="1"/>
              <a:t>gpus</a:t>
            </a:r>
            <a:r>
              <a:rPr lang="en-US" dirty="0"/>
              <a:t>-are-more-suited-for-deep-learning/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98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eli.thegreenplace.net</a:t>
            </a:r>
            <a:r>
              <a:rPr lang="en-US" dirty="0"/>
              <a:t>/2018/backpropagation-through-a-fully-connected-layer/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35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/blog/2020/09/why-</a:t>
            </a:r>
            <a:r>
              <a:rPr lang="en-US" dirty="0" err="1"/>
              <a:t>gpus</a:t>
            </a:r>
            <a:r>
              <a:rPr lang="en-US" dirty="0"/>
              <a:t>-are-more-suited-for-deep-learning/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2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tutorials.one</a:t>
            </a:r>
            <a:r>
              <a:rPr lang="en-US" dirty="0"/>
              <a:t>/tiny-machine-learning/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7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</a:t>
            </a:r>
            <a:r>
              <a:rPr lang="en-US" dirty="0" err="1"/>
              <a:t>www.analyticsvidhya.com</a:t>
            </a:r>
            <a:r>
              <a:rPr lang="en-US" dirty="0"/>
              <a:t>/blog/2019/08/detailed-guide-7-loss-functions-machine-learning-python-code/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7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ref: https://</a:t>
            </a:r>
            <a:r>
              <a:rPr lang="en-US" dirty="0" err="1"/>
              <a:t>arxiv.org</a:t>
            </a:r>
            <a:r>
              <a:rPr lang="en-US" dirty="0"/>
              <a:t>/pdf/2006.05525.pdf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94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ref: https://</a:t>
            </a:r>
            <a:r>
              <a:rPr lang="en-US" dirty="0" err="1"/>
              <a:t>arxiv.org</a:t>
            </a:r>
            <a:r>
              <a:rPr lang="en-US" dirty="0"/>
              <a:t>/pdf/2006.05525.pdf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</a:t>
            </a:r>
            <a:r>
              <a:rPr lang="en-US" dirty="0" err="1"/>
              <a:t>www.analyticsvidhya.com</a:t>
            </a:r>
            <a:r>
              <a:rPr lang="en-US" dirty="0"/>
              <a:t>/blog/2019/08/detailed-guide-7-loss-functions-machine-learning-python-code/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80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</a:t>
            </a:r>
            <a:r>
              <a:rPr lang="en-US" dirty="0" err="1"/>
              <a:t>www.analyticsvidhya.com</a:t>
            </a:r>
            <a:r>
              <a:rPr lang="en-US" dirty="0"/>
              <a:t>/blog/2019/08/detailed-guide-7-loss-functions-machine-learning-python-code/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34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</a:t>
            </a:r>
            <a:r>
              <a:rPr lang="en-US" dirty="0" err="1"/>
              <a:t>www.analyticsvidhya.com</a:t>
            </a:r>
            <a:r>
              <a:rPr lang="en-US" dirty="0"/>
              <a:t>/blog/2019/08/detailed-guide-7-loss-functions-machine-learning-python-code/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6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PC: https://</a:t>
            </a:r>
            <a:r>
              <a:rPr lang="en-US" dirty="0" err="1"/>
              <a:t>en.wikipedia.org</a:t>
            </a:r>
            <a:r>
              <a:rPr lang="en-US" dirty="0"/>
              <a:t>/wiki/Cross-validation_(statistics)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04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PC: https://</a:t>
            </a:r>
            <a:r>
              <a:rPr lang="en-US" dirty="0" err="1"/>
              <a:t>towardsdatascience.com</a:t>
            </a:r>
            <a:r>
              <a:rPr lang="en-US" dirty="0"/>
              <a:t>/techniques-for-handling-underfitting-and-overfitting-in-machine-learning-348daa2380b9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6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/techniques-for-handling-underfitting-and-overfitting-in-machine-learning-348daa2380b9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5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/techniques-for-handling-underfitting-and-overfitting-in-machine-learning-348daa2380b9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1AF78-9C63-2C46-9D2F-C9E877191E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9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2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8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8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1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4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5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0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4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0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0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F2CAD-3A65-C24F-8C6E-53483CFF24C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6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3E69D-A04A-E246-A3C0-46ACBE637F13}"/>
              </a:ext>
            </a:extLst>
          </p:cNvPr>
          <p:cNvSpPr txBox="1"/>
          <p:nvPr/>
        </p:nvSpPr>
        <p:spPr>
          <a:xfrm>
            <a:off x="0" y="1407876"/>
            <a:ext cx="914400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Centaur" panose="020F0502020204030204" pitchFamily="34" charset="0"/>
              </a:rPr>
              <a:t>IoT and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9A777-E05F-7845-9662-C68BAC3FB0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5384" y="0"/>
            <a:ext cx="1996901" cy="1343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3C1DA-861C-2241-9F85-B898F754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69" y="0"/>
            <a:ext cx="2025254" cy="1343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993C2-906B-BD4B-88DC-A2BAB6517D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14" y="0"/>
            <a:ext cx="2034226" cy="1343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EA7FB-EFFD-3B44-A86A-C7A6164C56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8635" y="5504228"/>
            <a:ext cx="1815365" cy="1352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88B0C-5D03-394B-847E-4345335600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" y="5508662"/>
            <a:ext cx="1996901" cy="134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AA96E-EE2B-D34B-A660-D55D6C8AEC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</a:blip>
          <a:srcRect l="14066" r="9796"/>
          <a:stretch/>
        </p:blipFill>
        <p:spPr>
          <a:xfrm>
            <a:off x="2393114" y="5504805"/>
            <a:ext cx="2040047" cy="1351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E4994-D17B-DE4F-B6E9-C809FAE2AB6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4823990" y="5494159"/>
            <a:ext cx="2113815" cy="1362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7C3A76-2BF2-5445-A080-643468C5D8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flipH="1">
            <a:off x="6906351" y="0"/>
            <a:ext cx="2237649" cy="1363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87E29F-DE24-354C-A014-C78EAA487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22" y="4664614"/>
            <a:ext cx="2189001" cy="760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2F55EA-EA03-B44F-B899-34BF229DA4B8}"/>
              </a:ext>
            </a:extLst>
          </p:cNvPr>
          <p:cNvSpPr txBox="1"/>
          <p:nvPr/>
        </p:nvSpPr>
        <p:spPr>
          <a:xfrm>
            <a:off x="0" y="35082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Lecture 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Lucida Bright" panose="02040602050505020304" pitchFamily="18" charset="77"/>
              </a:rPr>
              <a:t>3.6: Deep Learning for IoT- Part 4</a:t>
            </a:r>
          </a:p>
        </p:txBody>
      </p:sp>
    </p:spTree>
    <p:extLst>
      <p:ext uri="{BB962C8B-B14F-4D97-AF65-F5344CB8AC3E}">
        <p14:creationId xmlns:p14="http://schemas.microsoft.com/office/powerpoint/2010/main" val="77474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4572000" y="1425388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572000" y="2672338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1882588" y="1425388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882588" y="1425388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1882588" y="1729660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1882588" y="3841739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1021976" y="99508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1021976" y="3411433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3711388" y="995082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3711388" y="3423660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6219267" y="2242032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2810435" y="1190064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3065929" y="1984990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2998694" y="279181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2810435" y="3650546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5130912" y="1885685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5130912" y="2989728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1248283" y="1137491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Lucida Bright" panose="02040602050505020304" pitchFamily="18" charset="77"/>
              </a:rPr>
              <a:t>2</a:t>
            </a:r>
            <a:endParaRPr lang="en-US" sz="3200" b="1" baseline="-25000" dirty="0">
              <a:latin typeface="Lucida Bright" panose="02040602050505020304" pitchFamily="18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1248283" y="3536418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Lucida Bright" panose="02040602050505020304" pitchFamily="18" charset="77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6409908" y="2410728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2837329" y="112111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19D84-6802-AA41-9279-791CEBF86522}"/>
              </a:ext>
            </a:extLst>
          </p:cNvPr>
          <p:cNvSpPr txBox="1"/>
          <p:nvPr/>
        </p:nvSpPr>
        <p:spPr>
          <a:xfrm>
            <a:off x="3126441" y="192464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23AFF-6ED2-0B4F-BCBD-7FF116272467}"/>
              </a:ext>
            </a:extLst>
          </p:cNvPr>
          <p:cNvSpPr txBox="1"/>
          <p:nvPr/>
        </p:nvSpPr>
        <p:spPr>
          <a:xfrm>
            <a:off x="3016969" y="2719694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551375-6346-044E-A8B5-9232C7E7A857}"/>
              </a:ext>
            </a:extLst>
          </p:cNvPr>
          <p:cNvSpPr txBox="1"/>
          <p:nvPr/>
        </p:nvSpPr>
        <p:spPr>
          <a:xfrm>
            <a:off x="2844539" y="3573502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03A54-7C85-6143-A209-114622927B71}"/>
              </a:ext>
            </a:extLst>
          </p:cNvPr>
          <p:cNvSpPr txBox="1"/>
          <p:nvPr/>
        </p:nvSpPr>
        <p:spPr>
          <a:xfrm>
            <a:off x="5147050" y="178725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D2B7F9-3000-9A42-9382-E4200D84918E}"/>
              </a:ext>
            </a:extLst>
          </p:cNvPr>
          <p:cNvSpPr txBox="1"/>
          <p:nvPr/>
        </p:nvSpPr>
        <p:spPr>
          <a:xfrm>
            <a:off x="5153706" y="293715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3897942" y="1121115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7A9B1-1EC0-8A4A-B089-32779ACB0FB6}"/>
              </a:ext>
            </a:extLst>
          </p:cNvPr>
          <p:cNvSpPr txBox="1"/>
          <p:nvPr/>
        </p:nvSpPr>
        <p:spPr>
          <a:xfrm>
            <a:off x="3897942" y="3541257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3A949F-BBD9-1741-BABE-F7248647E18F}"/>
              </a:ext>
            </a:extLst>
          </p:cNvPr>
          <p:cNvSpPr txBox="1"/>
          <p:nvPr/>
        </p:nvSpPr>
        <p:spPr>
          <a:xfrm>
            <a:off x="6351286" y="3388936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Actual output =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E0334A-7839-904A-8EFF-594EE1A73CB8}"/>
              </a:ext>
            </a:extLst>
          </p:cNvPr>
          <p:cNvSpPr txBox="1"/>
          <p:nvPr/>
        </p:nvSpPr>
        <p:spPr>
          <a:xfrm>
            <a:off x="1183347" y="181550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 with random parameters</a:t>
            </a:r>
          </a:p>
        </p:txBody>
      </p:sp>
    </p:spTree>
    <p:extLst>
      <p:ext uri="{BB962C8B-B14F-4D97-AF65-F5344CB8AC3E}">
        <p14:creationId xmlns:p14="http://schemas.microsoft.com/office/powerpoint/2010/main" val="271261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4572000" y="1425388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572000" y="2672338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1882588" y="1425388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882588" y="1425388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1882588" y="1729660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1882588" y="3841739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1021976" y="99508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1021976" y="3411433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3711388" y="995082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3711388" y="3423660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6219267" y="2242032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2810435" y="1190064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3065929" y="1984990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2998694" y="279181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2810435" y="3650546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5130912" y="1885685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5130912" y="2989728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1248283" y="1137491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Lucida Bright" panose="02040602050505020304" pitchFamily="18" charset="77"/>
              </a:rPr>
              <a:t>2</a:t>
            </a:r>
            <a:endParaRPr lang="en-US" sz="3200" b="1" baseline="-25000" dirty="0">
              <a:latin typeface="Lucida Bright" panose="02040602050505020304" pitchFamily="18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1248283" y="3536418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Lucida Bright" panose="02040602050505020304" pitchFamily="18" charset="77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6409908" y="2410728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2777105" y="1213429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0.11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3897942" y="1121115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7A9B1-1EC0-8A4A-B089-32779ACB0FB6}"/>
              </a:ext>
            </a:extLst>
          </p:cNvPr>
          <p:cNvSpPr txBox="1"/>
          <p:nvPr/>
        </p:nvSpPr>
        <p:spPr>
          <a:xfrm>
            <a:off x="3897942" y="3541257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3A949F-BBD9-1741-BABE-F7248647E18F}"/>
              </a:ext>
            </a:extLst>
          </p:cNvPr>
          <p:cNvSpPr txBox="1"/>
          <p:nvPr/>
        </p:nvSpPr>
        <p:spPr>
          <a:xfrm>
            <a:off x="6351286" y="3388936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Actual output =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E0334A-7839-904A-8EFF-594EE1A73CB8}"/>
              </a:ext>
            </a:extLst>
          </p:cNvPr>
          <p:cNvSpPr txBox="1"/>
          <p:nvPr/>
        </p:nvSpPr>
        <p:spPr>
          <a:xfrm>
            <a:off x="1183347" y="181550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 with random parameters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D97844-1EE3-F44B-9D4A-4033C67CD8A0}"/>
              </a:ext>
            </a:extLst>
          </p:cNvPr>
          <p:cNvSpPr txBox="1"/>
          <p:nvPr/>
        </p:nvSpPr>
        <p:spPr>
          <a:xfrm>
            <a:off x="3022702" y="2010618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0.21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9314A1-C50E-C94B-82EA-D16C0365EC37}"/>
              </a:ext>
            </a:extLst>
          </p:cNvPr>
          <p:cNvSpPr txBox="1"/>
          <p:nvPr/>
        </p:nvSpPr>
        <p:spPr>
          <a:xfrm>
            <a:off x="2955467" y="2836722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0.12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281FA-FE29-2E48-BA7C-A4B10B7EBF2A}"/>
              </a:ext>
            </a:extLst>
          </p:cNvPr>
          <p:cNvSpPr txBox="1"/>
          <p:nvPr/>
        </p:nvSpPr>
        <p:spPr>
          <a:xfrm>
            <a:off x="2763658" y="3691829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0.08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1217BB-1823-D447-AC86-C9E5E058369B}"/>
              </a:ext>
            </a:extLst>
          </p:cNvPr>
          <p:cNvSpPr txBox="1"/>
          <p:nvPr/>
        </p:nvSpPr>
        <p:spPr>
          <a:xfrm>
            <a:off x="5122911" y="303734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0.15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AFF561-1957-A14A-A130-E8AB5248E116}"/>
              </a:ext>
            </a:extLst>
          </p:cNvPr>
          <p:cNvSpPr txBox="1"/>
          <p:nvPr/>
        </p:nvSpPr>
        <p:spPr>
          <a:xfrm>
            <a:off x="5087685" y="192095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0.14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5BF337-7B37-CA42-BF11-8EC678A1046F}"/>
              </a:ext>
            </a:extLst>
          </p:cNvPr>
          <p:cNvSpPr txBox="1"/>
          <p:nvPr/>
        </p:nvSpPr>
        <p:spPr>
          <a:xfrm>
            <a:off x="1248283" y="560917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77"/>
              </a:rPr>
              <a:t>0.11</a:t>
            </a:r>
            <a:endParaRPr lang="en-US" sz="2000" baseline="-25000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2D2EB3-274B-2645-AF84-AE1B85878E05}"/>
              </a:ext>
            </a:extLst>
          </p:cNvPr>
          <p:cNvSpPr txBox="1"/>
          <p:nvPr/>
        </p:nvSpPr>
        <p:spPr>
          <a:xfrm>
            <a:off x="1248283" y="6182211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77"/>
              </a:rPr>
              <a:t>0.21</a:t>
            </a:r>
            <a:endParaRPr lang="en-US" sz="2000" baseline="-25000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F7265B-ECCB-D244-9D00-4EFBA8D0774A}"/>
              </a:ext>
            </a:extLst>
          </p:cNvPr>
          <p:cNvSpPr txBox="1"/>
          <p:nvPr/>
        </p:nvSpPr>
        <p:spPr>
          <a:xfrm>
            <a:off x="2068106" y="560917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77"/>
              </a:rPr>
              <a:t>0.12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4FA87-F3D4-424C-A412-E07E88E55C10}"/>
              </a:ext>
            </a:extLst>
          </p:cNvPr>
          <p:cNvSpPr txBox="1"/>
          <p:nvPr/>
        </p:nvSpPr>
        <p:spPr>
          <a:xfrm>
            <a:off x="2068106" y="6182211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77"/>
              </a:rPr>
              <a:t>0.08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C3B9E2-DA2B-424A-8324-7644C7D8A235}"/>
              </a:ext>
            </a:extLst>
          </p:cNvPr>
          <p:cNvSpPr txBox="1"/>
          <p:nvPr/>
        </p:nvSpPr>
        <p:spPr>
          <a:xfrm>
            <a:off x="238675" y="585037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2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844CFF-825A-6A43-BF29-3A2BF395356E}"/>
              </a:ext>
            </a:extLst>
          </p:cNvPr>
          <p:cNvSpPr txBox="1"/>
          <p:nvPr/>
        </p:nvSpPr>
        <p:spPr>
          <a:xfrm>
            <a:off x="667586" y="5855881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3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E945E-7CE9-C34D-8815-5C78A7060B2A}"/>
              </a:ext>
            </a:extLst>
          </p:cNvPr>
          <p:cNvSpPr txBox="1"/>
          <p:nvPr/>
        </p:nvSpPr>
        <p:spPr>
          <a:xfrm>
            <a:off x="53813" y="576572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B76AC6-E444-FB4A-B302-04D12FD42BCB}"/>
              </a:ext>
            </a:extLst>
          </p:cNvPr>
          <p:cNvSpPr txBox="1"/>
          <p:nvPr/>
        </p:nvSpPr>
        <p:spPr>
          <a:xfrm>
            <a:off x="867544" y="576572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]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BA9EA897-3B89-1640-ADB0-A46E3AF4263C}"/>
              </a:ext>
            </a:extLst>
          </p:cNvPr>
          <p:cNvSpPr/>
          <p:nvPr/>
        </p:nvSpPr>
        <p:spPr>
          <a:xfrm>
            <a:off x="1220149" y="5609173"/>
            <a:ext cx="45719" cy="97314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62C5943-17E0-4740-8AC4-2B5F55E28ED0}"/>
              </a:ext>
            </a:extLst>
          </p:cNvPr>
          <p:cNvSpPr/>
          <p:nvPr/>
        </p:nvSpPr>
        <p:spPr>
          <a:xfrm flipH="1">
            <a:off x="2757493" y="5622620"/>
            <a:ext cx="45719" cy="97314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CCE862-EF8D-ED4D-9A83-8B90FE6188DF}"/>
              </a:ext>
            </a:extLst>
          </p:cNvPr>
          <p:cNvSpPr txBox="1"/>
          <p:nvPr/>
        </p:nvSpPr>
        <p:spPr>
          <a:xfrm>
            <a:off x="3631181" y="5850372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0.85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9C34DC-A704-6247-8732-CE41098644C7}"/>
              </a:ext>
            </a:extLst>
          </p:cNvPr>
          <p:cNvSpPr txBox="1"/>
          <p:nvPr/>
        </p:nvSpPr>
        <p:spPr>
          <a:xfrm>
            <a:off x="4312056" y="5850372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0.48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2A9B77-E56A-1642-8EE4-5728A8762A32}"/>
              </a:ext>
            </a:extLst>
          </p:cNvPr>
          <p:cNvSpPr txBox="1"/>
          <p:nvPr/>
        </p:nvSpPr>
        <p:spPr>
          <a:xfrm>
            <a:off x="3446319" y="576572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E6433D-9FD5-9045-AA2A-CC87125228A2}"/>
              </a:ext>
            </a:extLst>
          </p:cNvPr>
          <p:cNvSpPr txBox="1"/>
          <p:nvPr/>
        </p:nvSpPr>
        <p:spPr>
          <a:xfrm>
            <a:off x="4901341" y="576572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5B9395-C661-894F-A53D-E839444C8379}"/>
              </a:ext>
            </a:extLst>
          </p:cNvPr>
          <p:cNvSpPr txBox="1"/>
          <p:nvPr/>
        </p:nvSpPr>
        <p:spPr>
          <a:xfrm>
            <a:off x="2995620" y="57657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1B1990-943C-B34B-A3D3-14CDE17FF2BB}"/>
              </a:ext>
            </a:extLst>
          </p:cNvPr>
          <p:cNvSpPr txBox="1"/>
          <p:nvPr/>
        </p:nvSpPr>
        <p:spPr>
          <a:xfrm>
            <a:off x="104690" y="4611458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Forward propagation:</a:t>
            </a:r>
          </a:p>
        </p:txBody>
      </p:sp>
    </p:spTree>
    <p:extLst>
      <p:ext uri="{BB962C8B-B14F-4D97-AF65-F5344CB8AC3E}">
        <p14:creationId xmlns:p14="http://schemas.microsoft.com/office/powerpoint/2010/main" val="47780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14" grpId="0"/>
      <p:bldP spid="57" grpId="0"/>
      <p:bldP spid="17" grpId="0" animBg="1"/>
      <p:bldP spid="58" grpId="0" animBg="1"/>
      <p:bldP spid="59" grpId="0"/>
      <p:bldP spid="60" grpId="0"/>
      <p:bldP spid="61" grpId="0"/>
      <p:bldP spid="62" grpId="0"/>
      <p:bldP spid="18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4572000" y="1425388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572000" y="2672338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1882588" y="1425388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882588" y="1425388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1882588" y="1729660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1882588" y="3841739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1021976" y="99508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1021976" y="3411433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3711388" y="995082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3711388" y="3423660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6219267" y="2242032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2810435" y="1190064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3065929" y="1984990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2998694" y="279181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2810435" y="3650546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5130912" y="1885685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5130912" y="2989728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1248283" y="1137491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Lucida Bright" panose="02040602050505020304" pitchFamily="18" charset="77"/>
              </a:rPr>
              <a:t>2</a:t>
            </a:r>
            <a:endParaRPr lang="en-US" sz="3200" b="1" baseline="-25000" dirty="0">
              <a:latin typeface="Lucida Bright" panose="02040602050505020304" pitchFamily="18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1248283" y="3536418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Lucida Bright" panose="02040602050505020304" pitchFamily="18" charset="77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6409908" y="2410728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2777105" y="1213429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0.11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3710390" y="1134584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0.85</a:t>
            </a:r>
            <a:endParaRPr lang="en-US" sz="2800" baseline="-25000" dirty="0">
              <a:latin typeface="Lucida Bright" panose="02040602050505020304" pitchFamily="18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3A949F-BBD9-1741-BABE-F7248647E18F}"/>
              </a:ext>
            </a:extLst>
          </p:cNvPr>
          <p:cNvSpPr txBox="1"/>
          <p:nvPr/>
        </p:nvSpPr>
        <p:spPr>
          <a:xfrm>
            <a:off x="6351286" y="3388936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Actual output =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E0334A-7839-904A-8EFF-594EE1A73CB8}"/>
              </a:ext>
            </a:extLst>
          </p:cNvPr>
          <p:cNvSpPr txBox="1"/>
          <p:nvPr/>
        </p:nvSpPr>
        <p:spPr>
          <a:xfrm>
            <a:off x="1183347" y="181550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 with random parameters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D97844-1EE3-F44B-9D4A-4033C67CD8A0}"/>
              </a:ext>
            </a:extLst>
          </p:cNvPr>
          <p:cNvSpPr txBox="1"/>
          <p:nvPr/>
        </p:nvSpPr>
        <p:spPr>
          <a:xfrm>
            <a:off x="3022702" y="2010618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0.21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9314A1-C50E-C94B-82EA-D16C0365EC37}"/>
              </a:ext>
            </a:extLst>
          </p:cNvPr>
          <p:cNvSpPr txBox="1"/>
          <p:nvPr/>
        </p:nvSpPr>
        <p:spPr>
          <a:xfrm>
            <a:off x="2955467" y="2836722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0.12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281FA-FE29-2E48-BA7C-A4B10B7EBF2A}"/>
              </a:ext>
            </a:extLst>
          </p:cNvPr>
          <p:cNvSpPr txBox="1"/>
          <p:nvPr/>
        </p:nvSpPr>
        <p:spPr>
          <a:xfrm>
            <a:off x="2763658" y="3691829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0.08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1217BB-1823-D447-AC86-C9E5E058369B}"/>
              </a:ext>
            </a:extLst>
          </p:cNvPr>
          <p:cNvSpPr txBox="1"/>
          <p:nvPr/>
        </p:nvSpPr>
        <p:spPr>
          <a:xfrm>
            <a:off x="5122911" y="303734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0.15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AFF561-1957-A14A-A130-E8AB5248E116}"/>
              </a:ext>
            </a:extLst>
          </p:cNvPr>
          <p:cNvSpPr txBox="1"/>
          <p:nvPr/>
        </p:nvSpPr>
        <p:spPr>
          <a:xfrm>
            <a:off x="5087685" y="192095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0.14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5BF337-7B37-CA42-BF11-8EC678A1046F}"/>
              </a:ext>
            </a:extLst>
          </p:cNvPr>
          <p:cNvSpPr txBox="1"/>
          <p:nvPr/>
        </p:nvSpPr>
        <p:spPr>
          <a:xfrm>
            <a:off x="1248283" y="560917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77"/>
              </a:rPr>
              <a:t>0.11</a:t>
            </a:r>
            <a:endParaRPr lang="en-US" sz="2000" baseline="-25000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2D2EB3-274B-2645-AF84-AE1B85878E05}"/>
              </a:ext>
            </a:extLst>
          </p:cNvPr>
          <p:cNvSpPr txBox="1"/>
          <p:nvPr/>
        </p:nvSpPr>
        <p:spPr>
          <a:xfrm>
            <a:off x="1248283" y="6182211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77"/>
              </a:rPr>
              <a:t>0.21</a:t>
            </a:r>
            <a:endParaRPr lang="en-US" sz="2000" baseline="-25000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F7265B-ECCB-D244-9D00-4EFBA8D0774A}"/>
              </a:ext>
            </a:extLst>
          </p:cNvPr>
          <p:cNvSpPr txBox="1"/>
          <p:nvPr/>
        </p:nvSpPr>
        <p:spPr>
          <a:xfrm>
            <a:off x="2068106" y="560917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77"/>
              </a:rPr>
              <a:t>0.12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4FA87-F3D4-424C-A412-E07E88E55C10}"/>
              </a:ext>
            </a:extLst>
          </p:cNvPr>
          <p:cNvSpPr txBox="1"/>
          <p:nvPr/>
        </p:nvSpPr>
        <p:spPr>
          <a:xfrm>
            <a:off x="2068106" y="6182211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77"/>
              </a:rPr>
              <a:t>0.08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C3B9E2-DA2B-424A-8324-7644C7D8A235}"/>
              </a:ext>
            </a:extLst>
          </p:cNvPr>
          <p:cNvSpPr txBox="1"/>
          <p:nvPr/>
        </p:nvSpPr>
        <p:spPr>
          <a:xfrm>
            <a:off x="238675" y="585037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2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844CFF-825A-6A43-BF29-3A2BF395356E}"/>
              </a:ext>
            </a:extLst>
          </p:cNvPr>
          <p:cNvSpPr txBox="1"/>
          <p:nvPr/>
        </p:nvSpPr>
        <p:spPr>
          <a:xfrm>
            <a:off x="667586" y="5855881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3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E945E-7CE9-C34D-8815-5C78A7060B2A}"/>
              </a:ext>
            </a:extLst>
          </p:cNvPr>
          <p:cNvSpPr txBox="1"/>
          <p:nvPr/>
        </p:nvSpPr>
        <p:spPr>
          <a:xfrm>
            <a:off x="53813" y="576572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B76AC6-E444-FB4A-B302-04D12FD42BCB}"/>
              </a:ext>
            </a:extLst>
          </p:cNvPr>
          <p:cNvSpPr txBox="1"/>
          <p:nvPr/>
        </p:nvSpPr>
        <p:spPr>
          <a:xfrm>
            <a:off x="867544" y="576572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]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BA9EA897-3B89-1640-ADB0-A46E3AF4263C}"/>
              </a:ext>
            </a:extLst>
          </p:cNvPr>
          <p:cNvSpPr/>
          <p:nvPr/>
        </p:nvSpPr>
        <p:spPr>
          <a:xfrm>
            <a:off x="1220149" y="5609173"/>
            <a:ext cx="45719" cy="97314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F62C5943-17E0-4740-8AC4-2B5F55E28ED0}"/>
              </a:ext>
            </a:extLst>
          </p:cNvPr>
          <p:cNvSpPr/>
          <p:nvPr/>
        </p:nvSpPr>
        <p:spPr>
          <a:xfrm flipH="1">
            <a:off x="2757493" y="5622620"/>
            <a:ext cx="45719" cy="97314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CCE862-EF8D-ED4D-9A83-8B90FE6188DF}"/>
              </a:ext>
            </a:extLst>
          </p:cNvPr>
          <p:cNvSpPr txBox="1"/>
          <p:nvPr/>
        </p:nvSpPr>
        <p:spPr>
          <a:xfrm>
            <a:off x="3631181" y="5850372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0.85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9C34DC-A704-6247-8732-CE41098644C7}"/>
              </a:ext>
            </a:extLst>
          </p:cNvPr>
          <p:cNvSpPr txBox="1"/>
          <p:nvPr/>
        </p:nvSpPr>
        <p:spPr>
          <a:xfrm>
            <a:off x="4312056" y="5850372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0.48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2A9B77-E56A-1642-8EE4-5728A8762A32}"/>
              </a:ext>
            </a:extLst>
          </p:cNvPr>
          <p:cNvSpPr txBox="1"/>
          <p:nvPr/>
        </p:nvSpPr>
        <p:spPr>
          <a:xfrm>
            <a:off x="3446319" y="576572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E6433D-9FD5-9045-AA2A-CC87125228A2}"/>
              </a:ext>
            </a:extLst>
          </p:cNvPr>
          <p:cNvSpPr txBox="1"/>
          <p:nvPr/>
        </p:nvSpPr>
        <p:spPr>
          <a:xfrm>
            <a:off x="4901341" y="576572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5B9395-C661-894F-A53D-E839444C8379}"/>
              </a:ext>
            </a:extLst>
          </p:cNvPr>
          <p:cNvSpPr txBox="1"/>
          <p:nvPr/>
        </p:nvSpPr>
        <p:spPr>
          <a:xfrm>
            <a:off x="2995620" y="57657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1B1990-943C-B34B-A3D3-14CDE17FF2BB}"/>
              </a:ext>
            </a:extLst>
          </p:cNvPr>
          <p:cNvSpPr txBox="1"/>
          <p:nvPr/>
        </p:nvSpPr>
        <p:spPr>
          <a:xfrm>
            <a:off x="104690" y="4611458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Forward propagation: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EE743E-9218-1F45-826B-1438B32325B8}"/>
              </a:ext>
            </a:extLst>
          </p:cNvPr>
          <p:cNvSpPr txBox="1"/>
          <p:nvPr/>
        </p:nvSpPr>
        <p:spPr>
          <a:xfrm>
            <a:off x="5230852" y="5565665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77"/>
              </a:rPr>
              <a:t>0.14</a:t>
            </a:r>
            <a:endParaRPr lang="en-US" sz="2000" baseline="-25000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149E69-7024-834E-AFCB-34D77FC38952}"/>
              </a:ext>
            </a:extLst>
          </p:cNvPr>
          <p:cNvSpPr txBox="1"/>
          <p:nvPr/>
        </p:nvSpPr>
        <p:spPr>
          <a:xfrm>
            <a:off x="5230852" y="613870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77"/>
              </a:rPr>
              <a:t>0.15</a:t>
            </a:r>
            <a:endParaRPr lang="en-US" sz="2000" baseline="-25000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67" name="Left Bracket 66">
            <a:extLst>
              <a:ext uri="{FF2B5EF4-FFF2-40B4-BE49-F238E27FC236}">
                <a16:creationId xmlns:a16="http://schemas.microsoft.com/office/drawing/2014/main" id="{D7A49EAB-1AF8-E24F-910F-32CA131F261F}"/>
              </a:ext>
            </a:extLst>
          </p:cNvPr>
          <p:cNvSpPr/>
          <p:nvPr/>
        </p:nvSpPr>
        <p:spPr>
          <a:xfrm>
            <a:off x="5202718" y="5565665"/>
            <a:ext cx="45719" cy="97314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 Bracket 67">
            <a:extLst>
              <a:ext uri="{FF2B5EF4-FFF2-40B4-BE49-F238E27FC236}">
                <a16:creationId xmlns:a16="http://schemas.microsoft.com/office/drawing/2014/main" id="{61716A8D-C00D-F84A-9B9C-3992B25702B9}"/>
              </a:ext>
            </a:extLst>
          </p:cNvPr>
          <p:cNvSpPr/>
          <p:nvPr/>
        </p:nvSpPr>
        <p:spPr>
          <a:xfrm flipH="1">
            <a:off x="5919795" y="5579112"/>
            <a:ext cx="45719" cy="97314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C76F4E-87DC-E942-8F01-6879A6E59421}"/>
              </a:ext>
            </a:extLst>
          </p:cNvPr>
          <p:cNvSpPr txBox="1"/>
          <p:nvPr/>
        </p:nvSpPr>
        <p:spPr>
          <a:xfrm>
            <a:off x="3668121" y="3544697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0.48</a:t>
            </a:r>
            <a:endParaRPr lang="en-US" sz="2800" baseline="-25000" dirty="0">
              <a:latin typeface="Lucida Bright" panose="020406020505050203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70D52-A081-BB49-89E3-16B7C0B1FB3D}"/>
              </a:ext>
            </a:extLst>
          </p:cNvPr>
          <p:cNvSpPr txBox="1"/>
          <p:nvPr/>
        </p:nvSpPr>
        <p:spPr>
          <a:xfrm>
            <a:off x="3701073" y="544738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413905-DC4A-F44D-801C-D8F8F0450C3A}"/>
              </a:ext>
            </a:extLst>
          </p:cNvPr>
          <p:cNvSpPr txBox="1"/>
          <p:nvPr/>
        </p:nvSpPr>
        <p:spPr>
          <a:xfrm>
            <a:off x="4512505" y="546258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433ACA-945F-6440-BEFD-EED09986B1ED}"/>
              </a:ext>
            </a:extLst>
          </p:cNvPr>
          <p:cNvSpPr txBox="1"/>
          <p:nvPr/>
        </p:nvSpPr>
        <p:spPr>
          <a:xfrm>
            <a:off x="6141099" y="57296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E2BC19-BA96-F744-B0B1-79C7AB55E0FF}"/>
              </a:ext>
            </a:extLst>
          </p:cNvPr>
          <p:cNvSpPr txBox="1"/>
          <p:nvPr/>
        </p:nvSpPr>
        <p:spPr>
          <a:xfrm>
            <a:off x="7017569" y="54473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B88BFA-C3C8-2743-94A7-7E1370C7AAFC}"/>
              </a:ext>
            </a:extLst>
          </p:cNvPr>
          <p:cNvSpPr txBox="1"/>
          <p:nvPr/>
        </p:nvSpPr>
        <p:spPr>
          <a:xfrm>
            <a:off x="6873717" y="5796541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0.191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E78312-E997-6947-A35C-EFF27B089C74}"/>
              </a:ext>
            </a:extLst>
          </p:cNvPr>
          <p:cNvSpPr txBox="1"/>
          <p:nvPr/>
        </p:nvSpPr>
        <p:spPr>
          <a:xfrm>
            <a:off x="6688855" y="5711889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155691-615B-7345-9F69-DC5615884A92}"/>
              </a:ext>
            </a:extLst>
          </p:cNvPr>
          <p:cNvSpPr txBox="1"/>
          <p:nvPr/>
        </p:nvSpPr>
        <p:spPr>
          <a:xfrm>
            <a:off x="7596715" y="5711889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675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4" grpId="0"/>
      <p:bldP spid="67" grpId="0" animBg="1"/>
      <p:bldP spid="68" grpId="0" animBg="1"/>
      <p:bldP spid="72" grpId="0"/>
      <p:bldP spid="73" grpId="0"/>
      <p:bldP spid="75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4572000" y="1425388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572000" y="2672338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1882588" y="1425388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882588" y="1425388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1882588" y="1729660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1882588" y="3841739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1021976" y="99508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1021976" y="3411433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3711388" y="995082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3711388" y="3423660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6219267" y="2242032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2810435" y="1190064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3065929" y="1984990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2998694" y="279181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2810435" y="3650546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5130912" y="1885685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5130912" y="2989728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1248283" y="1137491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Lucida Bright" panose="02040602050505020304" pitchFamily="18" charset="77"/>
              </a:rPr>
              <a:t>2</a:t>
            </a:r>
            <a:endParaRPr lang="en-US" sz="3200" b="1" baseline="-25000" dirty="0">
              <a:latin typeface="Lucida Bright" panose="02040602050505020304" pitchFamily="18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1248283" y="3536418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Lucida Bright" panose="02040602050505020304" pitchFamily="18" charset="77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6409908" y="2410728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2777105" y="1213429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0.11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3710390" y="1134584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0.85</a:t>
            </a:r>
            <a:endParaRPr lang="en-US" sz="2800" baseline="-25000" dirty="0">
              <a:latin typeface="Lucida Bright" panose="02040602050505020304" pitchFamily="18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3A949F-BBD9-1741-BABE-F7248647E18F}"/>
              </a:ext>
            </a:extLst>
          </p:cNvPr>
          <p:cNvSpPr txBox="1"/>
          <p:nvPr/>
        </p:nvSpPr>
        <p:spPr>
          <a:xfrm>
            <a:off x="6351286" y="3388936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Actual output =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E0334A-7839-904A-8EFF-594EE1A73CB8}"/>
              </a:ext>
            </a:extLst>
          </p:cNvPr>
          <p:cNvSpPr txBox="1"/>
          <p:nvPr/>
        </p:nvSpPr>
        <p:spPr>
          <a:xfrm>
            <a:off x="1183347" y="181550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 with random parameters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D97844-1EE3-F44B-9D4A-4033C67CD8A0}"/>
              </a:ext>
            </a:extLst>
          </p:cNvPr>
          <p:cNvSpPr txBox="1"/>
          <p:nvPr/>
        </p:nvSpPr>
        <p:spPr>
          <a:xfrm>
            <a:off x="3022702" y="2010618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0.21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9314A1-C50E-C94B-82EA-D16C0365EC37}"/>
              </a:ext>
            </a:extLst>
          </p:cNvPr>
          <p:cNvSpPr txBox="1"/>
          <p:nvPr/>
        </p:nvSpPr>
        <p:spPr>
          <a:xfrm>
            <a:off x="2955467" y="2836722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0.12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D281FA-FE29-2E48-BA7C-A4B10B7EBF2A}"/>
              </a:ext>
            </a:extLst>
          </p:cNvPr>
          <p:cNvSpPr txBox="1"/>
          <p:nvPr/>
        </p:nvSpPr>
        <p:spPr>
          <a:xfrm>
            <a:off x="2763658" y="3691829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0.08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1217BB-1823-D447-AC86-C9E5E058369B}"/>
              </a:ext>
            </a:extLst>
          </p:cNvPr>
          <p:cNvSpPr txBox="1"/>
          <p:nvPr/>
        </p:nvSpPr>
        <p:spPr>
          <a:xfrm>
            <a:off x="5122911" y="303734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0.15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AFF561-1957-A14A-A130-E8AB5248E116}"/>
              </a:ext>
            </a:extLst>
          </p:cNvPr>
          <p:cNvSpPr txBox="1"/>
          <p:nvPr/>
        </p:nvSpPr>
        <p:spPr>
          <a:xfrm>
            <a:off x="5087685" y="1920953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Bright" panose="02040602050505020304" pitchFamily="18" charset="77"/>
              </a:rPr>
              <a:t>0.14</a:t>
            </a:r>
            <a:endParaRPr lang="en-US" sz="2000" baseline="-25000" dirty="0">
              <a:latin typeface="Lucida Bright" panose="02040602050505020304" pitchFamily="18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1B1990-943C-B34B-A3D3-14CDE17FF2BB}"/>
              </a:ext>
            </a:extLst>
          </p:cNvPr>
          <p:cNvSpPr txBox="1"/>
          <p:nvPr/>
        </p:nvSpPr>
        <p:spPr>
          <a:xfrm>
            <a:off x="104690" y="4611458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Error/Loss calculation: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C76F4E-87DC-E942-8F01-6879A6E59421}"/>
              </a:ext>
            </a:extLst>
          </p:cNvPr>
          <p:cNvSpPr txBox="1"/>
          <p:nvPr/>
        </p:nvSpPr>
        <p:spPr>
          <a:xfrm>
            <a:off x="3668121" y="3544697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0.48</a:t>
            </a:r>
            <a:endParaRPr lang="en-US" sz="2800" baseline="-25000" dirty="0">
              <a:latin typeface="Lucida Bright" panose="02040602050505020304" pitchFamily="18" charset="7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E2BC19-BA96-F744-B0B1-79C7AB55E0FF}"/>
              </a:ext>
            </a:extLst>
          </p:cNvPr>
          <p:cNvSpPr txBox="1"/>
          <p:nvPr/>
        </p:nvSpPr>
        <p:spPr>
          <a:xfrm>
            <a:off x="737538" y="51205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B88BFA-C3C8-2743-94A7-7E1370C7AAFC}"/>
              </a:ext>
            </a:extLst>
          </p:cNvPr>
          <p:cNvSpPr txBox="1"/>
          <p:nvPr/>
        </p:nvSpPr>
        <p:spPr>
          <a:xfrm>
            <a:off x="671157" y="5685960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0.191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E78312-E997-6947-A35C-EFF27B089C74}"/>
              </a:ext>
            </a:extLst>
          </p:cNvPr>
          <p:cNvSpPr txBox="1"/>
          <p:nvPr/>
        </p:nvSpPr>
        <p:spPr>
          <a:xfrm>
            <a:off x="43543" y="5601308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1/2(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155691-615B-7345-9F69-DC5615884A92}"/>
              </a:ext>
            </a:extLst>
          </p:cNvPr>
          <p:cNvSpPr txBox="1"/>
          <p:nvPr/>
        </p:nvSpPr>
        <p:spPr>
          <a:xfrm>
            <a:off x="1972376" y="5601308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)</a:t>
            </a:r>
            <a:r>
              <a:rPr lang="en-US" sz="2800" baseline="30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CDE929-499A-964F-994E-EFAA02B6A9AF}"/>
              </a:ext>
            </a:extLst>
          </p:cNvPr>
          <p:cNvSpPr txBox="1"/>
          <p:nvPr/>
        </p:nvSpPr>
        <p:spPr>
          <a:xfrm>
            <a:off x="1773419" y="5672236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1</a:t>
            </a:r>
            <a:endParaRPr lang="en-US" sz="20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01177E-527D-5640-98F4-629305CD1CA5}"/>
              </a:ext>
            </a:extLst>
          </p:cNvPr>
          <p:cNvSpPr txBox="1"/>
          <p:nvPr/>
        </p:nvSpPr>
        <p:spPr>
          <a:xfrm>
            <a:off x="1511509" y="5601308"/>
            <a:ext cx="301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77"/>
              </a:rPr>
              <a:t>-</a:t>
            </a:r>
            <a:endParaRPr lang="en-US" sz="2800" baseline="-25000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D6D4B9-0923-034D-97F3-6F652B5D5E70}"/>
              </a:ext>
            </a:extLst>
          </p:cNvPr>
          <p:cNvSpPr txBox="1"/>
          <p:nvPr/>
        </p:nvSpPr>
        <p:spPr>
          <a:xfrm>
            <a:off x="1266593" y="5109053"/>
            <a:ext cx="186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output = 1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55F5D24-3290-0843-A416-88B5EF50701D}"/>
              </a:ext>
            </a:extLst>
          </p:cNvPr>
          <p:cNvSpPr/>
          <p:nvPr/>
        </p:nvSpPr>
        <p:spPr>
          <a:xfrm rot="937064">
            <a:off x="1640541" y="5432612"/>
            <a:ext cx="322729" cy="228600"/>
          </a:xfrm>
          <a:custGeom>
            <a:avLst/>
            <a:gdLst>
              <a:gd name="connsiteX0" fmla="*/ 0 w 322729"/>
              <a:gd name="connsiteY0" fmla="*/ 0 h 228600"/>
              <a:gd name="connsiteX1" fmla="*/ 255494 w 322729"/>
              <a:gd name="connsiteY1" fmla="*/ 107576 h 228600"/>
              <a:gd name="connsiteX2" fmla="*/ 322729 w 322729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729" h="228600">
                <a:moveTo>
                  <a:pt x="0" y="0"/>
                </a:moveTo>
                <a:cubicBezTo>
                  <a:pt x="100853" y="34738"/>
                  <a:pt x="201706" y="69476"/>
                  <a:pt x="255494" y="107576"/>
                </a:cubicBezTo>
                <a:cubicBezTo>
                  <a:pt x="309282" y="145676"/>
                  <a:pt x="316005" y="187138"/>
                  <a:pt x="322729" y="228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F08C19-4F6B-FD45-972D-5D6FA62C6727}"/>
              </a:ext>
            </a:extLst>
          </p:cNvPr>
          <p:cNvSpPr txBox="1"/>
          <p:nvPr/>
        </p:nvSpPr>
        <p:spPr>
          <a:xfrm>
            <a:off x="2412903" y="560130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B2F2FB-06E5-5E41-A9D1-C6919122A750}"/>
              </a:ext>
            </a:extLst>
          </p:cNvPr>
          <p:cNvSpPr txBox="1"/>
          <p:nvPr/>
        </p:nvSpPr>
        <p:spPr>
          <a:xfrm>
            <a:off x="2777105" y="5590628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0.327</a:t>
            </a:r>
          </a:p>
        </p:txBody>
      </p:sp>
    </p:spTree>
    <p:extLst>
      <p:ext uri="{BB962C8B-B14F-4D97-AF65-F5344CB8AC3E}">
        <p14:creationId xmlns:p14="http://schemas.microsoft.com/office/powerpoint/2010/main" val="123143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F33CBEC-C936-0F4D-8D24-1FF93B55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05" y="3429000"/>
            <a:ext cx="5017025" cy="272892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010D7A-44A7-494C-ADA8-73DE2D9798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7" t="23471" r="35350" b="69165"/>
          <a:stretch/>
        </p:blipFill>
        <p:spPr>
          <a:xfrm>
            <a:off x="376516" y="1"/>
            <a:ext cx="7584143" cy="1425388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F63391-7F8E-784E-AB4F-E9882B44B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0" t="37812" r="7145" b="55547"/>
          <a:stretch/>
        </p:blipFill>
        <p:spPr>
          <a:xfrm>
            <a:off x="121897" y="2226187"/>
            <a:ext cx="8900205" cy="97625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499795-4FD0-6843-8AE4-CD973CD20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7" t="31321" r="35350" b="65028"/>
          <a:stretch/>
        </p:blipFill>
        <p:spPr>
          <a:xfrm>
            <a:off x="376516" y="1519518"/>
            <a:ext cx="7584143" cy="706669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17505B-6D52-8D4C-8F30-B31DECF495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490" b="26079"/>
          <a:stretch/>
        </p:blipFill>
        <p:spPr>
          <a:xfrm>
            <a:off x="-95433" y="3041963"/>
            <a:ext cx="9334864" cy="379965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1FF760-EE3C-0E40-9C02-096048FFB3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490" b="26079"/>
          <a:stretch/>
        </p:blipFill>
        <p:spPr>
          <a:xfrm>
            <a:off x="-95433" y="3041963"/>
            <a:ext cx="9334864" cy="3799655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FB0F3F-4063-C34D-9329-3CFF60ACB2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490" b="26079"/>
          <a:stretch/>
        </p:blipFill>
        <p:spPr>
          <a:xfrm>
            <a:off x="-95433" y="3041963"/>
            <a:ext cx="9334864" cy="3799655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EDE7636-7714-B04B-9075-EDDE53DC58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490" b="26079"/>
          <a:stretch/>
        </p:blipFill>
        <p:spPr>
          <a:xfrm>
            <a:off x="-95433" y="3041963"/>
            <a:ext cx="9334864" cy="379965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1B5C50B-0042-F44B-B8EB-36F97D5800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490" b="26079"/>
          <a:stretch/>
        </p:blipFill>
        <p:spPr>
          <a:xfrm>
            <a:off x="-95433" y="3041963"/>
            <a:ext cx="9334864" cy="3799655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8E17DC-F92B-B447-A912-647CA22D47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490" b="26079"/>
          <a:stretch/>
        </p:blipFill>
        <p:spPr>
          <a:xfrm>
            <a:off x="-95433" y="3041963"/>
            <a:ext cx="9334864" cy="3799655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7A414EF-CC10-1B4B-8FF8-0D2EAD9848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5490" b="26079"/>
          <a:stretch/>
        </p:blipFill>
        <p:spPr>
          <a:xfrm>
            <a:off x="-95433" y="3041963"/>
            <a:ext cx="9334864" cy="3799655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975200-471C-934D-9A31-2241475053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5490" b="26079"/>
          <a:stretch/>
        </p:blipFill>
        <p:spPr>
          <a:xfrm>
            <a:off x="-95433" y="3041963"/>
            <a:ext cx="9334864" cy="37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822F1-795F-AC44-8176-A82DE8890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49" b="43462"/>
          <a:stretch/>
        </p:blipFill>
        <p:spPr>
          <a:xfrm>
            <a:off x="174035" y="188259"/>
            <a:ext cx="8795930" cy="17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4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822F1-795F-AC44-8176-A82DE8890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49" b="30008"/>
          <a:stretch/>
        </p:blipFill>
        <p:spPr>
          <a:xfrm>
            <a:off x="174035" y="188260"/>
            <a:ext cx="8795930" cy="34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63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822F1-795F-AC44-8176-A82DE8890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49" b="15722"/>
          <a:stretch/>
        </p:blipFill>
        <p:spPr>
          <a:xfrm>
            <a:off x="174035" y="188259"/>
            <a:ext cx="8795930" cy="52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4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822F1-795F-AC44-8176-A82DE8890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49" b="15722"/>
          <a:stretch/>
        </p:blipFill>
        <p:spPr>
          <a:xfrm>
            <a:off x="174035" y="188259"/>
            <a:ext cx="8795930" cy="5254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BAA97-86EF-3042-B1FA-D2338A78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93" y="5779787"/>
            <a:ext cx="4351014" cy="10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7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D7765-1F7B-504D-8DA3-EA95ABB7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27" y="1005205"/>
            <a:ext cx="4763770" cy="4847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00C194-03DB-3E4D-9DC0-EF6560E073A8}"/>
              </a:ext>
            </a:extLst>
          </p:cNvPr>
          <p:cNvSpPr txBox="1"/>
          <p:nvPr/>
        </p:nvSpPr>
        <p:spPr>
          <a:xfrm>
            <a:off x="105984" y="6488668"/>
            <a:ext cx="8700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hmkcode.com</a:t>
            </a:r>
            <a:r>
              <a:rPr lang="en-US" dirty="0"/>
              <a:t>/ai/backpropagation-step-by-step/</a:t>
            </a:r>
          </a:p>
        </p:txBody>
      </p:sp>
    </p:spTree>
    <p:extLst>
      <p:ext uri="{BB962C8B-B14F-4D97-AF65-F5344CB8AC3E}">
        <p14:creationId xmlns:p14="http://schemas.microsoft.com/office/powerpoint/2010/main" val="406909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6577A-61AC-6F4E-A2F1-58A5543E3A28}"/>
              </a:ext>
            </a:extLst>
          </p:cNvPr>
          <p:cNvSpPr txBox="1"/>
          <p:nvPr/>
        </p:nvSpPr>
        <p:spPr>
          <a:xfrm>
            <a:off x="0" y="3136612"/>
            <a:ext cx="914400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refresher</a:t>
            </a:r>
          </a:p>
        </p:txBody>
      </p:sp>
    </p:spTree>
    <p:extLst>
      <p:ext uri="{BB962C8B-B14F-4D97-AF65-F5344CB8AC3E}">
        <p14:creationId xmlns:p14="http://schemas.microsoft.com/office/powerpoint/2010/main" val="1837453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7E967-5B01-204F-98C3-254C900A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9565"/>
            <a:ext cx="9144000" cy="188843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44DBA4-A590-4649-B701-C9514CB89F83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5432612" y="1000422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344A51-0795-9248-ACAE-E13381B446E6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432612" y="2247372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55F601-436E-0141-BD62-BF2855179EA7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2743200" y="1000422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8B836B-330D-AB47-89C5-338732E3B68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>
            <a:off x="2743200" y="1000422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82D8E-6420-2044-A0E5-C9633182255A}"/>
              </a:ext>
            </a:extLst>
          </p:cNvPr>
          <p:cNvCxnSpPr>
            <a:cxnSpLocks/>
            <a:stCxn id="10" idx="6"/>
            <a:endCxn id="11" idx="3"/>
          </p:cNvCxnSpPr>
          <p:nvPr/>
        </p:nvCxnSpPr>
        <p:spPr>
          <a:xfrm flipV="1">
            <a:off x="2743200" y="1304694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A7D681-E94E-C74E-9702-088D8C457B40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2743200" y="3416773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89249A5-C29A-0446-A37E-A1390462E7EB}"/>
              </a:ext>
            </a:extLst>
          </p:cNvPr>
          <p:cNvSpPr/>
          <p:nvPr/>
        </p:nvSpPr>
        <p:spPr>
          <a:xfrm>
            <a:off x="1882588" y="570116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56F44C-7128-284E-88AE-76DA1F655067}"/>
              </a:ext>
            </a:extLst>
          </p:cNvPr>
          <p:cNvSpPr/>
          <p:nvPr/>
        </p:nvSpPr>
        <p:spPr>
          <a:xfrm>
            <a:off x="1882588" y="2986467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8D94DD-70C4-004C-9691-CF209E73F382}"/>
              </a:ext>
            </a:extLst>
          </p:cNvPr>
          <p:cNvSpPr/>
          <p:nvPr/>
        </p:nvSpPr>
        <p:spPr>
          <a:xfrm>
            <a:off x="4572000" y="570116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8BD5FC-1271-3F45-AFE0-7093EFCD7A0D}"/>
              </a:ext>
            </a:extLst>
          </p:cNvPr>
          <p:cNvSpPr/>
          <p:nvPr/>
        </p:nvSpPr>
        <p:spPr>
          <a:xfrm>
            <a:off x="4572000" y="2998694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52411C-9DAB-AF4F-B1C0-AC37D0FEABE9}"/>
              </a:ext>
            </a:extLst>
          </p:cNvPr>
          <p:cNvSpPr/>
          <p:nvPr/>
        </p:nvSpPr>
        <p:spPr>
          <a:xfrm>
            <a:off x="7079879" y="1817066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44046D-AC6A-9B40-9236-8A001F2120F3}"/>
              </a:ext>
            </a:extLst>
          </p:cNvPr>
          <p:cNvSpPr/>
          <p:nvPr/>
        </p:nvSpPr>
        <p:spPr>
          <a:xfrm>
            <a:off x="3671047" y="765098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B412738-4138-D144-8027-C115911FF037}"/>
              </a:ext>
            </a:extLst>
          </p:cNvPr>
          <p:cNvSpPr/>
          <p:nvPr/>
        </p:nvSpPr>
        <p:spPr>
          <a:xfrm>
            <a:off x="3926541" y="1560024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E1ADF0-0294-774B-8885-006C50538F2A}"/>
              </a:ext>
            </a:extLst>
          </p:cNvPr>
          <p:cNvSpPr/>
          <p:nvPr/>
        </p:nvSpPr>
        <p:spPr>
          <a:xfrm>
            <a:off x="3859306" y="2366847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0DE1BCE-20D8-C240-BCE6-477AF2E73036}"/>
              </a:ext>
            </a:extLst>
          </p:cNvPr>
          <p:cNvSpPr/>
          <p:nvPr/>
        </p:nvSpPr>
        <p:spPr>
          <a:xfrm>
            <a:off x="3671047" y="3225580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3559F2-C04B-9144-B1AA-5F3B3658A4FB}"/>
              </a:ext>
            </a:extLst>
          </p:cNvPr>
          <p:cNvSpPr/>
          <p:nvPr/>
        </p:nvSpPr>
        <p:spPr>
          <a:xfrm>
            <a:off x="5991524" y="1460719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96-E906-0745-B3C0-2BB0EEBD867A}"/>
              </a:ext>
            </a:extLst>
          </p:cNvPr>
          <p:cNvSpPr/>
          <p:nvPr/>
        </p:nvSpPr>
        <p:spPr>
          <a:xfrm>
            <a:off x="5991524" y="2564762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B9D48-3013-3F47-BE6C-8E997D974982}"/>
              </a:ext>
            </a:extLst>
          </p:cNvPr>
          <p:cNvSpPr txBox="1"/>
          <p:nvPr/>
        </p:nvSpPr>
        <p:spPr>
          <a:xfrm>
            <a:off x="2135789" y="685631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537C9-C2AF-2E49-BE83-2987F87D1D71}"/>
              </a:ext>
            </a:extLst>
          </p:cNvPr>
          <p:cNvSpPr txBox="1"/>
          <p:nvPr/>
        </p:nvSpPr>
        <p:spPr>
          <a:xfrm>
            <a:off x="2130778" y="3124728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79281-7C89-2E4D-9011-61100D171FF2}"/>
              </a:ext>
            </a:extLst>
          </p:cNvPr>
          <p:cNvSpPr txBox="1"/>
          <p:nvPr/>
        </p:nvSpPr>
        <p:spPr>
          <a:xfrm>
            <a:off x="7270520" y="1985762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93CEB2-1580-7844-B1AE-C2955A5262F0}"/>
              </a:ext>
            </a:extLst>
          </p:cNvPr>
          <p:cNvSpPr txBox="1"/>
          <p:nvPr/>
        </p:nvSpPr>
        <p:spPr>
          <a:xfrm>
            <a:off x="3697941" y="696149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AA5644-C508-6A4A-9706-C8D84C6C3435}"/>
              </a:ext>
            </a:extLst>
          </p:cNvPr>
          <p:cNvSpPr txBox="1"/>
          <p:nvPr/>
        </p:nvSpPr>
        <p:spPr>
          <a:xfrm>
            <a:off x="3987053" y="1499677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FF9F3-C5C0-A445-87E0-6B1F088C45CB}"/>
              </a:ext>
            </a:extLst>
          </p:cNvPr>
          <p:cNvSpPr txBox="1"/>
          <p:nvPr/>
        </p:nvSpPr>
        <p:spPr>
          <a:xfrm>
            <a:off x="3877581" y="2294728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E97DBD-55FC-4D48-BF7B-737E7E151413}"/>
              </a:ext>
            </a:extLst>
          </p:cNvPr>
          <p:cNvSpPr txBox="1"/>
          <p:nvPr/>
        </p:nvSpPr>
        <p:spPr>
          <a:xfrm>
            <a:off x="3705151" y="3148536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1BB2F-A02D-0A44-939E-EA7FAE70028C}"/>
              </a:ext>
            </a:extLst>
          </p:cNvPr>
          <p:cNvSpPr txBox="1"/>
          <p:nvPr/>
        </p:nvSpPr>
        <p:spPr>
          <a:xfrm>
            <a:off x="6007662" y="1362287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22FAD0-C1F8-504B-8C91-19014C7AF1DC}"/>
              </a:ext>
            </a:extLst>
          </p:cNvPr>
          <p:cNvSpPr txBox="1"/>
          <p:nvPr/>
        </p:nvSpPr>
        <p:spPr>
          <a:xfrm>
            <a:off x="6014318" y="2512189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B3615D-33D8-4F42-939F-823CF07AFF6A}"/>
              </a:ext>
            </a:extLst>
          </p:cNvPr>
          <p:cNvSpPr txBox="1"/>
          <p:nvPr/>
        </p:nvSpPr>
        <p:spPr>
          <a:xfrm>
            <a:off x="4758554" y="696149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893D9-C42C-414F-AD21-C5E40E0F800A}"/>
              </a:ext>
            </a:extLst>
          </p:cNvPr>
          <p:cNvSpPr txBox="1"/>
          <p:nvPr/>
        </p:nvSpPr>
        <p:spPr>
          <a:xfrm>
            <a:off x="4758554" y="3116291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78466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8EE0BD-E208-E24B-AC5A-6172B08A3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"/>
            <a:ext cx="9144000" cy="68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6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DE329-C6C3-2948-A2BA-F58FF0AAE56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terminologies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BCB2-A368-0448-9E67-3962D49E1B26}"/>
              </a:ext>
            </a:extLst>
          </p:cNvPr>
          <p:cNvSpPr txBox="1"/>
          <p:nvPr/>
        </p:nvSpPr>
        <p:spPr>
          <a:xfrm>
            <a:off x="174811" y="691215"/>
            <a:ext cx="879437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  <a:latin typeface="TimesNewRomanPS"/>
              </a:rPr>
              <a:t>5. Epoch, Batches, Batch size, Iteration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EE5C2-C343-0749-B4D6-5A8830EB83CB}"/>
              </a:ext>
            </a:extLst>
          </p:cNvPr>
          <p:cNvSpPr txBox="1"/>
          <p:nvPr/>
        </p:nvSpPr>
        <p:spPr>
          <a:xfrm>
            <a:off x="1317810" y="1540895"/>
            <a:ext cx="76513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a.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Epoch: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-Entire dataset is passed (forward and backward) through the network.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-Why do we need multiple epochs?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DCD1D1-9D77-2F4C-B661-580E07910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91" y="3429000"/>
            <a:ext cx="8081818" cy="289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2BF10A-EE0F-0A48-B22D-6AB32CB36AF6}"/>
              </a:ext>
            </a:extLst>
          </p:cNvPr>
          <p:cNvSpPr txBox="1"/>
          <p:nvPr/>
        </p:nvSpPr>
        <p:spPr>
          <a:xfrm>
            <a:off x="0" y="4616344"/>
            <a:ext cx="9144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NewRomanPS"/>
              </a:rPr>
              <a:t>How to find the right number of epochs?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0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DE329-C6C3-2948-A2BA-F58FF0AAE56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terminologies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BCB2-A368-0448-9E67-3962D49E1B26}"/>
              </a:ext>
            </a:extLst>
          </p:cNvPr>
          <p:cNvSpPr txBox="1"/>
          <p:nvPr/>
        </p:nvSpPr>
        <p:spPr>
          <a:xfrm>
            <a:off x="174811" y="691215"/>
            <a:ext cx="879437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  <a:latin typeface="TimesNewRomanPS"/>
              </a:rPr>
              <a:t>5. Epoch, Batches, Batch size, Iteration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EE5C2-C343-0749-B4D6-5A8830EB83CB}"/>
              </a:ext>
            </a:extLst>
          </p:cNvPr>
          <p:cNvSpPr txBox="1"/>
          <p:nvPr/>
        </p:nvSpPr>
        <p:spPr>
          <a:xfrm>
            <a:off x="1317810" y="1540895"/>
            <a:ext cx="76513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a.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Epoch: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-Entire dataset is passed (forward and backward) through the network.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F1E36-E8FC-EB4B-911C-4F7A1219C9AD}"/>
              </a:ext>
            </a:extLst>
          </p:cNvPr>
          <p:cNvSpPr txBox="1"/>
          <p:nvPr/>
        </p:nvSpPr>
        <p:spPr>
          <a:xfrm>
            <a:off x="1317809" y="3501224"/>
            <a:ext cx="76513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b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Batch/Batch size: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-Large data set is divided into smaller chunks or batches of specific size.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118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DE329-C6C3-2948-A2BA-F58FF0AAE56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terminologies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BCB2-A368-0448-9E67-3962D49E1B26}"/>
              </a:ext>
            </a:extLst>
          </p:cNvPr>
          <p:cNvSpPr txBox="1"/>
          <p:nvPr/>
        </p:nvSpPr>
        <p:spPr>
          <a:xfrm>
            <a:off x="174811" y="691215"/>
            <a:ext cx="879437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  <a:latin typeface="TimesNewRomanPS"/>
              </a:rPr>
              <a:t>5. Epoch, Batches, Batch size, Iteration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EE5C2-C343-0749-B4D6-5A8830EB83CB}"/>
              </a:ext>
            </a:extLst>
          </p:cNvPr>
          <p:cNvSpPr txBox="1"/>
          <p:nvPr/>
        </p:nvSpPr>
        <p:spPr>
          <a:xfrm>
            <a:off x="1317810" y="1540895"/>
            <a:ext cx="76513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a.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Epoch: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-Entire dataset is passed (forward and backward) through the network.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F1E36-E8FC-EB4B-911C-4F7A1219C9AD}"/>
              </a:ext>
            </a:extLst>
          </p:cNvPr>
          <p:cNvSpPr txBox="1"/>
          <p:nvPr/>
        </p:nvSpPr>
        <p:spPr>
          <a:xfrm>
            <a:off x="1317809" y="3501224"/>
            <a:ext cx="76513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b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Batch/Batch size: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-Large data set is divided into smaller chunks or batches of specific size.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8A952-EBB2-E34D-A975-B3158E2295B1}"/>
              </a:ext>
            </a:extLst>
          </p:cNvPr>
          <p:cNvSpPr txBox="1"/>
          <p:nvPr/>
        </p:nvSpPr>
        <p:spPr>
          <a:xfrm>
            <a:off x="1317809" y="5212679"/>
            <a:ext cx="76513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c. Iteration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: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-Number of batches required to complete one epoch.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52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DE329-C6C3-2948-A2BA-F58FF0AAE56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terminologies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BCB2-A368-0448-9E67-3962D49E1B26}"/>
              </a:ext>
            </a:extLst>
          </p:cNvPr>
          <p:cNvSpPr txBox="1"/>
          <p:nvPr/>
        </p:nvSpPr>
        <p:spPr>
          <a:xfrm>
            <a:off x="174811" y="691215"/>
            <a:ext cx="879437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  <a:latin typeface="TimesNewRomanPS"/>
              </a:rPr>
              <a:t>5. Epoch, Batches, Batch size, Iteration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EE5C2-C343-0749-B4D6-5A8830EB83CB}"/>
              </a:ext>
            </a:extLst>
          </p:cNvPr>
          <p:cNvSpPr txBox="1"/>
          <p:nvPr/>
        </p:nvSpPr>
        <p:spPr>
          <a:xfrm>
            <a:off x="1317810" y="1540895"/>
            <a:ext cx="76513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a.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Epoch: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-Entire dataset is passed (forward and backward) through the network.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F1E36-E8FC-EB4B-911C-4F7A1219C9AD}"/>
              </a:ext>
            </a:extLst>
          </p:cNvPr>
          <p:cNvSpPr txBox="1"/>
          <p:nvPr/>
        </p:nvSpPr>
        <p:spPr>
          <a:xfrm>
            <a:off x="1317809" y="3501224"/>
            <a:ext cx="76513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b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Batch/Batch size: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-Large data set is divided into smaller chunks or batches of specific size.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8A952-EBB2-E34D-A975-B3158E2295B1}"/>
              </a:ext>
            </a:extLst>
          </p:cNvPr>
          <p:cNvSpPr txBox="1"/>
          <p:nvPr/>
        </p:nvSpPr>
        <p:spPr>
          <a:xfrm>
            <a:off x="1317809" y="5212679"/>
            <a:ext cx="76513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c. Iteration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: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	-Number of batches required to complete one epoch.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5454C-B7F0-824A-9B62-7157531A05DF}"/>
              </a:ext>
            </a:extLst>
          </p:cNvPr>
          <p:cNvSpPr txBox="1"/>
          <p:nvPr/>
        </p:nvSpPr>
        <p:spPr>
          <a:xfrm>
            <a:off x="0" y="3239614"/>
            <a:ext cx="9144000" cy="13849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NewRomanPS"/>
              </a:rPr>
              <a:t>A dataset of  1000 training examples is divided into batches of 200 examples.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imesNewRomanPS"/>
              </a:rPr>
              <a:t>It will take 5 iterations to complete 1 epoch.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91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3551DF-733A-9345-9082-C7574F8E98E5}"/>
              </a:ext>
            </a:extLst>
          </p:cNvPr>
          <p:cNvSpPr txBox="1"/>
          <p:nvPr/>
        </p:nvSpPr>
        <p:spPr>
          <a:xfrm>
            <a:off x="174811" y="691215"/>
            <a:ext cx="879437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NewRomanPS"/>
              </a:rPr>
              <a:t>6</a:t>
            </a:r>
            <a:r>
              <a:rPr lang="en-US" sz="2800" dirty="0">
                <a:solidFill>
                  <a:schemeClr val="bg1"/>
                </a:solidFill>
                <a:effectLst/>
                <a:latin typeface="TimesNewRomanPS"/>
              </a:rPr>
              <a:t>. Cross-validation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7F8ED-C534-F341-A871-716D07135A16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terminologies</a:t>
            </a:r>
          </a:p>
        </p:txBody>
      </p:sp>
      <p:pic>
        <p:nvPicPr>
          <p:cNvPr id="4098" name="Picture 2" descr="3.1. Cross-validation: evaluating estimator performance — scikit-learn 1.0  documentation">
            <a:extLst>
              <a:ext uri="{FF2B5EF4-FFF2-40B4-BE49-F238E27FC236}">
                <a16:creationId xmlns:a16="http://schemas.microsoft.com/office/drawing/2014/main" id="{F4D472E8-12CE-CB4C-9DFD-8FDCF9AAB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94" y="1492646"/>
            <a:ext cx="7557025" cy="523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29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DE329-C6C3-2948-A2BA-F58FF0AAE56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Types of learning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0F47C-7255-AB40-B114-D1AFE28598FC}"/>
              </a:ext>
            </a:extLst>
          </p:cNvPr>
          <p:cNvSpPr txBox="1"/>
          <p:nvPr/>
        </p:nvSpPr>
        <p:spPr>
          <a:xfrm>
            <a:off x="1223682" y="857564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TimesNewRomanPS"/>
              </a:rPr>
              <a:t>1.  Supervised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C7977-151E-4645-AE95-2D2E7D0477CC}"/>
              </a:ext>
            </a:extLst>
          </p:cNvPr>
          <p:cNvSpPr txBox="1"/>
          <p:nvPr/>
        </p:nvSpPr>
        <p:spPr>
          <a:xfrm>
            <a:off x="1223682" y="2435135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2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TimesNewRomanPS"/>
              </a:rPr>
              <a:t>.  Unsupervised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89525-7C35-4148-A9E9-E0C5ED26BC97}"/>
              </a:ext>
            </a:extLst>
          </p:cNvPr>
          <p:cNvSpPr txBox="1"/>
          <p:nvPr/>
        </p:nvSpPr>
        <p:spPr>
          <a:xfrm>
            <a:off x="1223682" y="3972365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TimesNewRomanPS"/>
              </a:rPr>
              <a:t>3.  Reinforcement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992DE-D937-8646-8991-7B536D789D68}"/>
              </a:ext>
            </a:extLst>
          </p:cNvPr>
          <p:cNvSpPr txBox="1"/>
          <p:nvPr/>
        </p:nvSpPr>
        <p:spPr>
          <a:xfrm>
            <a:off x="1895857" y="1310425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Classification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DC899-B078-BA4C-B00D-81B6471BAC05}"/>
              </a:ext>
            </a:extLst>
          </p:cNvPr>
          <p:cNvSpPr txBox="1"/>
          <p:nvPr/>
        </p:nvSpPr>
        <p:spPr>
          <a:xfrm>
            <a:off x="1895857" y="1778579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b.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R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egression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4C995-C58B-6E4D-9A5F-4D75FD2601DC}"/>
              </a:ext>
            </a:extLst>
          </p:cNvPr>
          <p:cNvSpPr txBox="1"/>
          <p:nvPr/>
        </p:nvSpPr>
        <p:spPr>
          <a:xfrm>
            <a:off x="1895857" y="2873198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Clustering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B3618-A8DB-6C47-9822-8D73E20D0775}"/>
              </a:ext>
            </a:extLst>
          </p:cNvPr>
          <p:cNvSpPr txBox="1"/>
          <p:nvPr/>
        </p:nvSpPr>
        <p:spPr>
          <a:xfrm>
            <a:off x="1895857" y="3341352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b.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Association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17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86633720-B982-8A4A-A841-BCCFB8EB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5" y="623455"/>
            <a:ext cx="7869670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DB6A79-5DA8-E041-BC5E-6F8FB886B53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Challenges: Underfitting &amp; Overfitting</a:t>
            </a:r>
          </a:p>
        </p:txBody>
      </p:sp>
    </p:spTree>
    <p:extLst>
      <p:ext uri="{BB962C8B-B14F-4D97-AF65-F5344CB8AC3E}">
        <p14:creationId xmlns:p14="http://schemas.microsoft.com/office/powerpoint/2010/main" val="491771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DE329-C6C3-2948-A2BA-F58FF0AAE56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Dealing with underfitting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992DE-D937-8646-8991-7B536D789D68}"/>
              </a:ext>
            </a:extLst>
          </p:cNvPr>
          <p:cNvSpPr txBox="1"/>
          <p:nvPr/>
        </p:nvSpPr>
        <p:spPr>
          <a:xfrm>
            <a:off x="1895857" y="1619706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Increase model complexity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DC899-B078-BA4C-B00D-81B6471BAC05}"/>
              </a:ext>
            </a:extLst>
          </p:cNvPr>
          <p:cNvSpPr txBox="1"/>
          <p:nvPr/>
        </p:nvSpPr>
        <p:spPr>
          <a:xfrm>
            <a:off x="1895857" y="2524353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b.  Use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m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ore epochs for training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A268A-94B9-5A45-83CC-71866B1A249C}"/>
              </a:ext>
            </a:extLst>
          </p:cNvPr>
          <p:cNvSpPr txBox="1"/>
          <p:nvPr/>
        </p:nvSpPr>
        <p:spPr>
          <a:xfrm>
            <a:off x="1895857" y="3429000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Shuffle data per epoch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9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8B78F2F-6F78-BE49-ABD9-F067198BBBC0}"/>
              </a:ext>
            </a:extLst>
          </p:cNvPr>
          <p:cNvSpPr/>
          <p:nvPr/>
        </p:nvSpPr>
        <p:spPr>
          <a:xfrm>
            <a:off x="3260152" y="145772"/>
            <a:ext cx="1769566" cy="4964110"/>
          </a:xfrm>
          <a:prstGeom prst="roundRect">
            <a:avLst/>
          </a:prstGeom>
          <a:solidFill>
            <a:schemeClr val="bg1">
              <a:lumMod val="75000"/>
              <a:alpha val="67000"/>
            </a:schemeClr>
          </a:solidFill>
          <a:ln w="31750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9BAA52D-2A93-E84C-99FF-47BE80B4CEAA}"/>
              </a:ext>
            </a:extLst>
          </p:cNvPr>
          <p:cNvSpPr/>
          <p:nvPr/>
        </p:nvSpPr>
        <p:spPr>
          <a:xfrm>
            <a:off x="5847951" y="145771"/>
            <a:ext cx="1769566" cy="4964110"/>
          </a:xfrm>
          <a:prstGeom prst="roundRect">
            <a:avLst/>
          </a:prstGeom>
          <a:solidFill>
            <a:schemeClr val="bg1">
              <a:lumMod val="75000"/>
              <a:alpha val="67000"/>
            </a:schemeClr>
          </a:solidFill>
          <a:ln w="31750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7A7B167-B29A-6C4C-8A8E-82472CD1E073}"/>
              </a:ext>
            </a:extLst>
          </p:cNvPr>
          <p:cNvSpPr/>
          <p:nvPr/>
        </p:nvSpPr>
        <p:spPr>
          <a:xfrm>
            <a:off x="672353" y="145771"/>
            <a:ext cx="1769566" cy="4964111"/>
          </a:xfrm>
          <a:prstGeom prst="roundRect">
            <a:avLst/>
          </a:prstGeom>
          <a:solidFill>
            <a:schemeClr val="bg1">
              <a:lumMod val="75000"/>
              <a:alpha val="67000"/>
            </a:schemeClr>
          </a:solidFill>
          <a:ln w="31750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4572000" y="1425388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572000" y="2672338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1882588" y="1425388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882588" y="1425388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1882588" y="1729660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1882588" y="3841739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1021976" y="99508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1021976" y="3411433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3711388" y="995082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3711388" y="3423660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6219267" y="2242032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2810435" y="1190064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3065929" y="1984990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2998694" y="279181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2810435" y="3650546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5130912" y="1885685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5130912" y="2989728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1275177" y="1110597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1270166" y="3549694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6409908" y="2410728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2837329" y="112111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19D84-6802-AA41-9279-791CEBF86522}"/>
              </a:ext>
            </a:extLst>
          </p:cNvPr>
          <p:cNvSpPr txBox="1"/>
          <p:nvPr/>
        </p:nvSpPr>
        <p:spPr>
          <a:xfrm>
            <a:off x="3126441" y="192464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23AFF-6ED2-0B4F-BCBD-7FF116272467}"/>
              </a:ext>
            </a:extLst>
          </p:cNvPr>
          <p:cNvSpPr txBox="1"/>
          <p:nvPr/>
        </p:nvSpPr>
        <p:spPr>
          <a:xfrm>
            <a:off x="3016969" y="2719694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551375-6346-044E-A8B5-9232C7E7A857}"/>
              </a:ext>
            </a:extLst>
          </p:cNvPr>
          <p:cNvSpPr txBox="1"/>
          <p:nvPr/>
        </p:nvSpPr>
        <p:spPr>
          <a:xfrm>
            <a:off x="2844539" y="3573502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03A54-7C85-6143-A209-114622927B71}"/>
              </a:ext>
            </a:extLst>
          </p:cNvPr>
          <p:cNvSpPr txBox="1"/>
          <p:nvPr/>
        </p:nvSpPr>
        <p:spPr>
          <a:xfrm>
            <a:off x="5147050" y="178725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D2B7F9-3000-9A42-9382-E4200D84918E}"/>
              </a:ext>
            </a:extLst>
          </p:cNvPr>
          <p:cNvSpPr txBox="1"/>
          <p:nvPr/>
        </p:nvSpPr>
        <p:spPr>
          <a:xfrm>
            <a:off x="5153706" y="293715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3897942" y="1121115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7A9B1-1EC0-8A4A-B089-32779ACB0FB6}"/>
              </a:ext>
            </a:extLst>
          </p:cNvPr>
          <p:cNvSpPr txBox="1"/>
          <p:nvPr/>
        </p:nvSpPr>
        <p:spPr>
          <a:xfrm>
            <a:off x="3897942" y="3541257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6E08E3-610D-A047-A8FC-D263EC89AF92}"/>
              </a:ext>
            </a:extLst>
          </p:cNvPr>
          <p:cNvSpPr txBox="1"/>
          <p:nvPr/>
        </p:nvSpPr>
        <p:spPr>
          <a:xfrm>
            <a:off x="105984" y="6488668"/>
            <a:ext cx="8700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hmkcode.com</a:t>
            </a:r>
            <a:r>
              <a:rPr lang="en-US" dirty="0"/>
              <a:t>/ai/backpropagation-step-by-step/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852FF4B-E19D-1C45-914E-82CD5D491FFC}"/>
              </a:ext>
            </a:extLst>
          </p:cNvPr>
          <p:cNvSpPr/>
          <p:nvPr/>
        </p:nvSpPr>
        <p:spPr>
          <a:xfrm>
            <a:off x="3838722" y="201273"/>
            <a:ext cx="632012" cy="47064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EC824A-1DCB-1E42-AB63-093558664B27}"/>
              </a:ext>
            </a:extLst>
          </p:cNvPr>
          <p:cNvSpPr txBox="1"/>
          <p:nvPr/>
        </p:nvSpPr>
        <p:spPr>
          <a:xfrm>
            <a:off x="3905957" y="14577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b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E890919-EF9C-C84B-AB98-19359E830EF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141694" y="667527"/>
            <a:ext cx="0" cy="32755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4072EBD-4928-5744-8322-6C1877993F23}"/>
              </a:ext>
            </a:extLst>
          </p:cNvPr>
          <p:cNvSpPr/>
          <p:nvPr/>
        </p:nvSpPr>
        <p:spPr>
          <a:xfrm>
            <a:off x="3818363" y="2625383"/>
            <a:ext cx="632012" cy="47064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EF6E1B-C592-3F44-92BE-4F522124570E}"/>
              </a:ext>
            </a:extLst>
          </p:cNvPr>
          <p:cNvSpPr txBox="1"/>
          <p:nvPr/>
        </p:nvSpPr>
        <p:spPr>
          <a:xfrm>
            <a:off x="3885598" y="256988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b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786038-69A8-CD40-86CA-F5C1616A2C87}"/>
              </a:ext>
            </a:extLst>
          </p:cNvPr>
          <p:cNvCxnSpPr>
            <a:cxnSpLocks/>
          </p:cNvCxnSpPr>
          <p:nvPr/>
        </p:nvCxnSpPr>
        <p:spPr>
          <a:xfrm>
            <a:off x="4121335" y="3091637"/>
            <a:ext cx="0" cy="32755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9F45D13-8CAD-7C40-B6C2-B2C6F960F04C}"/>
              </a:ext>
            </a:extLst>
          </p:cNvPr>
          <p:cNvSpPr txBox="1"/>
          <p:nvPr/>
        </p:nvSpPr>
        <p:spPr>
          <a:xfrm>
            <a:off x="672351" y="5271247"/>
            <a:ext cx="176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 layer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31D735-5A6D-4146-BE9A-5E9A147A1F06}"/>
              </a:ext>
            </a:extLst>
          </p:cNvPr>
          <p:cNvSpPr txBox="1"/>
          <p:nvPr/>
        </p:nvSpPr>
        <p:spPr>
          <a:xfrm>
            <a:off x="3256910" y="5301335"/>
            <a:ext cx="176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Hidden layer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045905-C784-F543-BA38-68D8B62A7130}"/>
              </a:ext>
            </a:extLst>
          </p:cNvPr>
          <p:cNvSpPr txBox="1"/>
          <p:nvPr/>
        </p:nvSpPr>
        <p:spPr>
          <a:xfrm>
            <a:off x="5841469" y="5331423"/>
            <a:ext cx="176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7215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6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DE329-C6C3-2948-A2BA-F58FF0AAE56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Dealing with overfitting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0F47C-7255-AB40-B114-D1AFE28598FC}"/>
              </a:ext>
            </a:extLst>
          </p:cNvPr>
          <p:cNvSpPr txBox="1"/>
          <p:nvPr/>
        </p:nvSpPr>
        <p:spPr>
          <a:xfrm>
            <a:off x="1223682" y="3035987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TimesNewRomanPS"/>
              </a:rPr>
              <a:t>Regularization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992DE-D937-8646-8991-7B536D789D68}"/>
              </a:ext>
            </a:extLst>
          </p:cNvPr>
          <p:cNvSpPr txBox="1"/>
          <p:nvPr/>
        </p:nvSpPr>
        <p:spPr>
          <a:xfrm>
            <a:off x="1895857" y="3663659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Dropout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DC899-B078-BA4C-B00D-81B6471BAC05}"/>
              </a:ext>
            </a:extLst>
          </p:cNvPr>
          <p:cNvSpPr txBox="1"/>
          <p:nvPr/>
        </p:nvSpPr>
        <p:spPr>
          <a:xfrm>
            <a:off x="1895857" y="4158707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b.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Augmentation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A268A-94B9-5A45-83CC-71866B1A249C}"/>
              </a:ext>
            </a:extLst>
          </p:cNvPr>
          <p:cNvSpPr txBox="1"/>
          <p:nvPr/>
        </p:nvSpPr>
        <p:spPr>
          <a:xfrm>
            <a:off x="1895857" y="4639740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Early stopping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01AA9-28E5-DD4B-B7E4-C40C552934AE}"/>
              </a:ext>
            </a:extLst>
          </p:cNvPr>
          <p:cNvSpPr txBox="1"/>
          <p:nvPr/>
        </p:nvSpPr>
        <p:spPr>
          <a:xfrm>
            <a:off x="1223681" y="973325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Increase training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78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035A9-1B77-2B43-9FC6-B90AF9AB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4072"/>
            <a:ext cx="9144000" cy="4390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AC5636-5BE0-ED43-BC74-26F15EFFFA55}"/>
              </a:ext>
            </a:extLst>
          </p:cNvPr>
          <p:cNvSpPr txBox="1"/>
          <p:nvPr/>
        </p:nvSpPr>
        <p:spPr>
          <a:xfrm>
            <a:off x="188258" y="5973928"/>
            <a:ext cx="7057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Dropout: A Simple Way to Prevent Neural Networks from Overfitting </a:t>
            </a:r>
          </a:p>
          <a:p>
            <a:r>
              <a:rPr lang="en-US" dirty="0"/>
              <a:t>https://</a:t>
            </a:r>
            <a:r>
              <a:rPr lang="en-US" dirty="0" err="1"/>
              <a:t>www.cs.toronto.edu</a:t>
            </a:r>
            <a:r>
              <a:rPr lang="en-US" dirty="0"/>
              <a:t>/~</a:t>
            </a:r>
            <a:r>
              <a:rPr lang="en-US" dirty="0" err="1"/>
              <a:t>hinton</a:t>
            </a:r>
            <a:r>
              <a:rPr lang="en-US" dirty="0"/>
              <a:t>/</a:t>
            </a:r>
            <a:r>
              <a:rPr lang="en-US" dirty="0" err="1"/>
              <a:t>absps</a:t>
            </a:r>
            <a:r>
              <a:rPr lang="en-US" dirty="0"/>
              <a:t>/</a:t>
            </a:r>
            <a:r>
              <a:rPr lang="en-US" dirty="0" err="1"/>
              <a:t>JMLRdropout.pdf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C498E-50F0-824F-81FD-29FADE83D06C}"/>
              </a:ext>
            </a:extLst>
          </p:cNvPr>
          <p:cNvSpPr txBox="1"/>
          <p:nvPr/>
        </p:nvSpPr>
        <p:spPr>
          <a:xfrm>
            <a:off x="188258" y="1056666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Dropout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4B8AD-1A8F-964C-91BF-342A83E4DDC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Dealing with overfitting</a:t>
            </a:r>
          </a:p>
        </p:txBody>
      </p:sp>
    </p:spTree>
    <p:extLst>
      <p:ext uri="{BB962C8B-B14F-4D97-AF65-F5344CB8AC3E}">
        <p14:creationId xmlns:p14="http://schemas.microsoft.com/office/powerpoint/2010/main" val="140012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gularization in Deep Learning. Deep learning has found great success… |  by Dharti Dhami | Medium">
            <a:extLst>
              <a:ext uri="{FF2B5EF4-FFF2-40B4-BE49-F238E27FC236}">
                <a16:creationId xmlns:a16="http://schemas.microsoft.com/office/drawing/2014/main" id="{C3697C73-8AED-A948-848F-BBD6FC760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6"/>
          <a:stretch/>
        </p:blipFill>
        <p:spPr bwMode="auto">
          <a:xfrm>
            <a:off x="0" y="2232212"/>
            <a:ext cx="9144000" cy="35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5A4E32-674B-5C43-8AAD-EBF7D9EDA41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Dealing with overfitting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EEA0-FF67-A745-AED0-663FCCC126A9}"/>
              </a:ext>
            </a:extLst>
          </p:cNvPr>
          <p:cNvSpPr txBox="1"/>
          <p:nvPr/>
        </p:nvSpPr>
        <p:spPr>
          <a:xfrm>
            <a:off x="779751" y="1455848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b.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26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Early Stopping with PyTorch to Restrain your Model from Overfitting |  LaptrinhX">
            <a:extLst>
              <a:ext uri="{FF2B5EF4-FFF2-40B4-BE49-F238E27FC236}">
                <a16:creationId xmlns:a16="http://schemas.microsoft.com/office/drawing/2014/main" id="{3C05DF0A-5E60-544B-9A51-9F61E27CF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90" y="1828145"/>
            <a:ext cx="91440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F6305-60D6-BC40-9E19-DA1D0C63656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Dealing with overfitting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CC9D7-DD33-6A44-8E3F-50A43254FA14}"/>
              </a:ext>
            </a:extLst>
          </p:cNvPr>
          <p:cNvSpPr txBox="1"/>
          <p:nvPr/>
        </p:nvSpPr>
        <p:spPr>
          <a:xfrm>
            <a:off x="779751" y="889281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Early stopping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12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366745-2B70-A444-91D4-197DBF0CDCCD}"/>
              </a:ext>
            </a:extLst>
          </p:cNvPr>
          <p:cNvSpPr txBox="1"/>
          <p:nvPr/>
        </p:nvSpPr>
        <p:spPr>
          <a:xfrm>
            <a:off x="0" y="3025589"/>
            <a:ext cx="9144000" cy="10772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prstClr val="white"/>
                </a:solidFill>
              </a:rPr>
              <a:t>Deep learning on Mobile/Embedded devices: Challenges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7C54D-809D-D34E-AB2E-34099F9682B2}"/>
              </a:ext>
            </a:extLst>
          </p:cNvPr>
          <p:cNvSpPr txBox="1"/>
          <p:nvPr/>
        </p:nvSpPr>
        <p:spPr>
          <a:xfrm>
            <a:off x="94129" y="6333564"/>
            <a:ext cx="785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www.edx.org</a:t>
            </a:r>
            <a:r>
              <a:rPr lang="en-US" dirty="0"/>
              <a:t>/professional-certificate/</a:t>
            </a:r>
            <a:r>
              <a:rPr lang="en-US" dirty="0" err="1"/>
              <a:t>harvardx</a:t>
            </a:r>
            <a:r>
              <a:rPr lang="en-US" dirty="0"/>
              <a:t>-tiny-machine-learning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3196030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8E38C-746B-C546-BE11-7C17CAAD2FB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Microprocessor vs Microcontroller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41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CAE20D1-E3AE-D745-B31A-9C439D09ACC8}"/>
              </a:ext>
            </a:extLst>
          </p:cNvPr>
          <p:cNvGrpSpPr/>
          <p:nvPr/>
        </p:nvGrpSpPr>
        <p:grpSpPr>
          <a:xfrm>
            <a:off x="255494" y="363075"/>
            <a:ext cx="8472869" cy="3587018"/>
            <a:chOff x="255494" y="1465729"/>
            <a:chExt cx="8472869" cy="35870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069E2C-1936-F94B-999A-68C49CBE2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1805252"/>
              <a:ext cx="8312727" cy="324749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7608CF-A308-A542-BB0C-9BD231EB7F6A}"/>
                </a:ext>
              </a:extLst>
            </p:cNvPr>
            <p:cNvSpPr/>
            <p:nvPr/>
          </p:nvSpPr>
          <p:spPr>
            <a:xfrm>
              <a:off x="255494" y="1465729"/>
              <a:ext cx="1882588" cy="87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B8E38C-746B-C546-BE11-7C17CAAD2FB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Microprocessor vs Microcontroller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328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CAE20D1-E3AE-D745-B31A-9C439D09ACC8}"/>
              </a:ext>
            </a:extLst>
          </p:cNvPr>
          <p:cNvGrpSpPr/>
          <p:nvPr/>
        </p:nvGrpSpPr>
        <p:grpSpPr>
          <a:xfrm>
            <a:off x="255494" y="363075"/>
            <a:ext cx="8472869" cy="3587018"/>
            <a:chOff x="255494" y="1465729"/>
            <a:chExt cx="8472869" cy="35870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069E2C-1936-F94B-999A-68C49CBE2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1805252"/>
              <a:ext cx="8312727" cy="324749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7608CF-A308-A542-BB0C-9BD231EB7F6A}"/>
                </a:ext>
              </a:extLst>
            </p:cNvPr>
            <p:cNvSpPr/>
            <p:nvPr/>
          </p:nvSpPr>
          <p:spPr>
            <a:xfrm>
              <a:off x="255494" y="1465729"/>
              <a:ext cx="1882588" cy="874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B8E38C-746B-C546-BE11-7C17CAAD2FB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Microprocessor vs Microcontroller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3394D-D063-0247-8E62-7E2A04284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533" y="4742046"/>
            <a:ext cx="6245475" cy="2115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16B45-00E6-8247-8B37-7BD557895F6D}"/>
              </a:ext>
            </a:extLst>
          </p:cNvPr>
          <p:cNvSpPr txBox="1"/>
          <p:nvPr/>
        </p:nvSpPr>
        <p:spPr>
          <a:xfrm>
            <a:off x="0" y="4157271"/>
            <a:ext cx="2823882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Microcontroller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321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7B585-3057-ED4C-A743-92EA46FD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443"/>
            <a:ext cx="9144000" cy="4871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912CF-4451-DB42-B362-1A0E8DB2FF0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Microprocessor vs Microcontroller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CF3E0-FF2B-9642-A690-5DA48F56EE70}"/>
              </a:ext>
            </a:extLst>
          </p:cNvPr>
          <p:cNvSpPr txBox="1"/>
          <p:nvPr/>
        </p:nvSpPr>
        <p:spPr>
          <a:xfrm>
            <a:off x="94129" y="6463613"/>
            <a:ext cx="785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www.edx.org</a:t>
            </a:r>
            <a:r>
              <a:rPr lang="en-US" dirty="0"/>
              <a:t>/professional-certificate/</a:t>
            </a:r>
            <a:r>
              <a:rPr lang="en-US" dirty="0" err="1"/>
              <a:t>harvardx</a:t>
            </a:r>
            <a:r>
              <a:rPr lang="en-US" dirty="0"/>
              <a:t>-tiny-machine-learning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374601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Rise of Cognitive AI. On the role of knowledge that is… | by Gadi  Singer | Towards Data Science">
            <a:extLst>
              <a:ext uri="{FF2B5EF4-FFF2-40B4-BE49-F238E27FC236}">
                <a16:creationId xmlns:a16="http://schemas.microsoft.com/office/drawing/2014/main" id="{7E3075D2-8B37-5D4C-9166-F9850F67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45" y="475538"/>
            <a:ext cx="8104909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1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 diagram to show the work of a neuron: input x, weights w, bias b,... |  Download Scientific Diagram">
            <a:extLst>
              <a:ext uri="{FF2B5EF4-FFF2-40B4-BE49-F238E27FC236}">
                <a16:creationId xmlns:a16="http://schemas.microsoft.com/office/drawing/2014/main" id="{551692F2-E498-0248-BC4B-B931D06B0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8"/>
          <a:stretch/>
        </p:blipFill>
        <p:spPr bwMode="auto">
          <a:xfrm>
            <a:off x="1183341" y="739592"/>
            <a:ext cx="6777318" cy="46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A6931-CCEF-5740-8F33-C2E6203958F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Structure of a neuron</a:t>
            </a:r>
          </a:p>
        </p:txBody>
      </p:sp>
    </p:spTree>
    <p:extLst>
      <p:ext uri="{BB962C8B-B14F-4D97-AF65-F5344CB8AC3E}">
        <p14:creationId xmlns:p14="http://schemas.microsoft.com/office/powerpoint/2010/main" val="781187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9912CF-4451-DB42-B362-1A0E8DB2FF0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Microprocessor vs Microcontroller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CF3E0-FF2B-9642-A690-5DA48F56EE70}"/>
              </a:ext>
            </a:extLst>
          </p:cNvPr>
          <p:cNvSpPr txBox="1"/>
          <p:nvPr/>
        </p:nvSpPr>
        <p:spPr>
          <a:xfrm>
            <a:off x="94129" y="6463613"/>
            <a:ext cx="785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www.edx.org</a:t>
            </a:r>
            <a:r>
              <a:rPr lang="en-US" dirty="0"/>
              <a:t>/professional-certificate/</a:t>
            </a:r>
            <a:r>
              <a:rPr lang="en-US" dirty="0" err="1"/>
              <a:t>harvardx</a:t>
            </a:r>
            <a:r>
              <a:rPr lang="en-US" dirty="0"/>
              <a:t>-tiny-machine-learning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034A0-C639-4D47-AABA-39E389CE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06" y="1161047"/>
            <a:ext cx="5058989" cy="515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7ECA3-9FA4-8545-9F3D-35462C20D5C0}"/>
              </a:ext>
            </a:extLst>
          </p:cNvPr>
          <p:cNvSpPr txBox="1"/>
          <p:nvPr/>
        </p:nvSpPr>
        <p:spPr>
          <a:xfrm>
            <a:off x="94129" y="734825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Floating point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06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9912CF-4451-DB42-B362-1A0E8DB2FF0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Microprocessor vs Microcontroller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CF3E0-FF2B-9642-A690-5DA48F56EE70}"/>
              </a:ext>
            </a:extLst>
          </p:cNvPr>
          <p:cNvSpPr txBox="1"/>
          <p:nvPr/>
        </p:nvSpPr>
        <p:spPr>
          <a:xfrm>
            <a:off x="94129" y="6463613"/>
            <a:ext cx="785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www.edx.org</a:t>
            </a:r>
            <a:r>
              <a:rPr lang="en-US" dirty="0"/>
              <a:t>/professional-certificate/</a:t>
            </a:r>
            <a:r>
              <a:rPr lang="en-US" dirty="0" err="1"/>
              <a:t>harvardx</a:t>
            </a:r>
            <a:r>
              <a:rPr lang="en-US" dirty="0"/>
              <a:t>-tiny-machine-learning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7ECA3-9FA4-8545-9F3D-35462C20D5C0}"/>
              </a:ext>
            </a:extLst>
          </p:cNvPr>
          <p:cNvSpPr txBox="1"/>
          <p:nvPr/>
        </p:nvSpPr>
        <p:spPr>
          <a:xfrm>
            <a:off x="94129" y="734825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Floating point operation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3AFB1E-68B9-FB45-98D4-800AA849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79" y="1284571"/>
            <a:ext cx="4730441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92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9912CF-4451-DB42-B362-1A0E8DB2FF0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Microprocessor vs Microcontroller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CF3E0-FF2B-9642-A690-5DA48F56EE70}"/>
              </a:ext>
            </a:extLst>
          </p:cNvPr>
          <p:cNvSpPr txBox="1"/>
          <p:nvPr/>
        </p:nvSpPr>
        <p:spPr>
          <a:xfrm>
            <a:off x="94129" y="6463613"/>
            <a:ext cx="785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www.edx.org</a:t>
            </a:r>
            <a:r>
              <a:rPr lang="en-US" dirty="0"/>
              <a:t>/professional-certificate/</a:t>
            </a:r>
            <a:r>
              <a:rPr lang="en-US" dirty="0" err="1"/>
              <a:t>harvardx</a:t>
            </a:r>
            <a:r>
              <a:rPr lang="en-US" dirty="0"/>
              <a:t>-tiny-machine-learning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7ECA3-9FA4-8545-9F3D-35462C20D5C0}"/>
              </a:ext>
            </a:extLst>
          </p:cNvPr>
          <p:cNvSpPr txBox="1"/>
          <p:nvPr/>
        </p:nvSpPr>
        <p:spPr>
          <a:xfrm>
            <a:off x="94129" y="734825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Floating point operation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2542C-A25F-C147-8219-761399FB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20" y="1258045"/>
            <a:ext cx="427615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1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GPUs for Deep Learning">
            <a:extLst>
              <a:ext uri="{FF2B5EF4-FFF2-40B4-BE49-F238E27FC236}">
                <a16:creationId xmlns:a16="http://schemas.microsoft.com/office/drawing/2014/main" id="{76AF66A6-2882-9D4C-8F8F-0743DB4C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4" y="1364503"/>
            <a:ext cx="75565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CFDC1C-385D-BF4B-AEC2-B578B22E29C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CPU vs GPU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24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Backpropagation through a fully-connected layer - Eli Bendersky&amp;#39;s website">
            <a:extLst>
              <a:ext uri="{FF2B5EF4-FFF2-40B4-BE49-F238E27FC236}">
                <a16:creationId xmlns:a16="http://schemas.microsoft.com/office/drawing/2014/main" id="{078AB74B-7D50-464A-BDEE-EFD9A8FF5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65250"/>
            <a:ext cx="70104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ABEAE2-D07A-854C-908E-C6B19629B08A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CPU vs GPU for parallel operations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169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CFDC1C-385D-BF4B-AEC2-B578B22E29C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CPU vs GPU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626" name="Picture 2" descr="GPUs for Deep Learning">
            <a:extLst>
              <a:ext uri="{FF2B5EF4-FFF2-40B4-BE49-F238E27FC236}">
                <a16:creationId xmlns:a16="http://schemas.microsoft.com/office/drawing/2014/main" id="{6F76805B-3997-8045-A2B6-EC7C34E1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575"/>
            <a:ext cx="91440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230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▷ Tiny Machine Learning (TinyML) Tutorial 【Get Certified!】✓">
            <a:extLst>
              <a:ext uri="{FF2B5EF4-FFF2-40B4-BE49-F238E27FC236}">
                <a16:creationId xmlns:a16="http://schemas.microsoft.com/office/drawing/2014/main" id="{90B37E89-53CF-3848-A853-D2366A0A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288"/>
            <a:ext cx="9144000" cy="327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337C0-4C9D-6E40-8B11-9DD5BD41A3EA}"/>
              </a:ext>
            </a:extLst>
          </p:cNvPr>
          <p:cNvSpPr txBox="1"/>
          <p:nvPr/>
        </p:nvSpPr>
        <p:spPr>
          <a:xfrm>
            <a:off x="0" y="0"/>
            <a:ext cx="9144000" cy="10772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Compression of deep learning models</a:t>
            </a:r>
          </a:p>
          <a:p>
            <a:pPr lvl="0">
              <a:defRPr/>
            </a:pPr>
            <a:r>
              <a:rPr lang="en-US" sz="3200" dirty="0">
                <a:solidFill>
                  <a:prstClr val="white"/>
                </a:solidFill>
              </a:rPr>
              <a:t>(</a:t>
            </a:r>
            <a:r>
              <a:rPr lang="en-US" sz="3200" dirty="0" err="1">
                <a:solidFill>
                  <a:prstClr val="white"/>
                </a:solidFill>
              </a:rPr>
              <a:t>TinyML</a:t>
            </a:r>
            <a:r>
              <a:rPr lang="en-US" sz="3200" dirty="0">
                <a:solidFill>
                  <a:prstClr val="white"/>
                </a:solidFill>
              </a:rPr>
              <a:t> example)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576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eep learning compression online -">
            <a:extLst>
              <a:ext uri="{FF2B5EF4-FFF2-40B4-BE49-F238E27FC236}">
                <a16:creationId xmlns:a16="http://schemas.microsoft.com/office/drawing/2014/main" id="{9117CF89-24CD-1D4C-B8AA-FC10E28B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0" y="1740119"/>
            <a:ext cx="7557025" cy="442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D500B9-8DE4-224C-A65F-A9ABE41F13D0}"/>
              </a:ext>
            </a:extLst>
          </p:cNvPr>
          <p:cNvSpPr txBox="1"/>
          <p:nvPr/>
        </p:nvSpPr>
        <p:spPr>
          <a:xfrm>
            <a:off x="524257" y="642910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Pruning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13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iny Machine Learning: The Next AI Revolution | by Matthew Stewart, PhD  Researcher | Towards Data Science">
            <a:extLst>
              <a:ext uri="{FF2B5EF4-FFF2-40B4-BE49-F238E27FC236}">
                <a16:creationId xmlns:a16="http://schemas.microsoft.com/office/drawing/2014/main" id="{2EDAAABB-866C-D840-A0E3-FF8F3A99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8813"/>
            <a:ext cx="9144000" cy="29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930F91-8588-A842-9F2C-78F4E1B394BE}"/>
              </a:ext>
            </a:extLst>
          </p:cNvPr>
          <p:cNvSpPr txBox="1"/>
          <p:nvPr/>
        </p:nvSpPr>
        <p:spPr>
          <a:xfrm>
            <a:off x="524257" y="642910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b.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NewRomanPS"/>
              </a:rPr>
              <a:t>Quantization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1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Squeezed Deep 6DoF Object Detection Using Knowledge Distillation | DeepAI">
            <a:extLst>
              <a:ext uri="{FF2B5EF4-FFF2-40B4-BE49-F238E27FC236}">
                <a16:creationId xmlns:a16="http://schemas.microsoft.com/office/drawing/2014/main" id="{5FDB2A9A-0FF4-4448-A2D1-E0D14742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075" y="1455756"/>
            <a:ext cx="6021070" cy="44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4DB4E-702F-0E47-BC29-315D41A09779}"/>
              </a:ext>
            </a:extLst>
          </p:cNvPr>
          <p:cNvSpPr txBox="1"/>
          <p:nvPr/>
        </p:nvSpPr>
        <p:spPr>
          <a:xfrm>
            <a:off x="524257" y="642910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c. Knowledge distillation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7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4572000" y="1425388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572000" y="2672338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1882588" y="1425388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882588" y="1425388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1882588" y="1729660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1882588" y="3841739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1021976" y="99508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1021976" y="3411433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3711388" y="995082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3711388" y="3423660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6219267" y="2242032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2810435" y="1190064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3065929" y="1984990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2998694" y="279181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2810435" y="3650546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5130912" y="1885685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5130912" y="2989728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1275177" y="1110597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1270166" y="3549694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6409908" y="2410728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2837329" y="112111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19D84-6802-AA41-9279-791CEBF86522}"/>
              </a:ext>
            </a:extLst>
          </p:cNvPr>
          <p:cNvSpPr txBox="1"/>
          <p:nvPr/>
        </p:nvSpPr>
        <p:spPr>
          <a:xfrm>
            <a:off x="3126441" y="192464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23AFF-6ED2-0B4F-BCBD-7FF116272467}"/>
              </a:ext>
            </a:extLst>
          </p:cNvPr>
          <p:cNvSpPr txBox="1"/>
          <p:nvPr/>
        </p:nvSpPr>
        <p:spPr>
          <a:xfrm>
            <a:off x="3016969" y="2719694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551375-6346-044E-A8B5-9232C7E7A857}"/>
              </a:ext>
            </a:extLst>
          </p:cNvPr>
          <p:cNvSpPr txBox="1"/>
          <p:nvPr/>
        </p:nvSpPr>
        <p:spPr>
          <a:xfrm>
            <a:off x="2844539" y="3573502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03A54-7C85-6143-A209-114622927B71}"/>
              </a:ext>
            </a:extLst>
          </p:cNvPr>
          <p:cNvSpPr txBox="1"/>
          <p:nvPr/>
        </p:nvSpPr>
        <p:spPr>
          <a:xfrm>
            <a:off x="5147050" y="178725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D2B7F9-3000-9A42-9382-E4200D84918E}"/>
              </a:ext>
            </a:extLst>
          </p:cNvPr>
          <p:cNvSpPr txBox="1"/>
          <p:nvPr/>
        </p:nvSpPr>
        <p:spPr>
          <a:xfrm>
            <a:off x="5153706" y="293715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3897942" y="1121115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7A9B1-1EC0-8A4A-B089-32779ACB0FB6}"/>
              </a:ext>
            </a:extLst>
          </p:cNvPr>
          <p:cNvSpPr txBox="1"/>
          <p:nvPr/>
        </p:nvSpPr>
        <p:spPr>
          <a:xfrm>
            <a:off x="3897942" y="3541257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852FF4B-E19D-1C45-914E-82CD5D491FFC}"/>
              </a:ext>
            </a:extLst>
          </p:cNvPr>
          <p:cNvSpPr/>
          <p:nvPr/>
        </p:nvSpPr>
        <p:spPr>
          <a:xfrm>
            <a:off x="3838722" y="201273"/>
            <a:ext cx="632012" cy="47064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EC824A-1DCB-1E42-AB63-093558664B27}"/>
              </a:ext>
            </a:extLst>
          </p:cNvPr>
          <p:cNvSpPr txBox="1"/>
          <p:nvPr/>
        </p:nvSpPr>
        <p:spPr>
          <a:xfrm>
            <a:off x="3905957" y="14577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b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E890919-EF9C-C84B-AB98-19359E830EF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141694" y="667527"/>
            <a:ext cx="0" cy="32755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4072EBD-4928-5744-8322-6C1877993F23}"/>
              </a:ext>
            </a:extLst>
          </p:cNvPr>
          <p:cNvSpPr/>
          <p:nvPr/>
        </p:nvSpPr>
        <p:spPr>
          <a:xfrm>
            <a:off x="3818363" y="2625383"/>
            <a:ext cx="632012" cy="47064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EF6E1B-C592-3F44-92BE-4F522124570E}"/>
              </a:ext>
            </a:extLst>
          </p:cNvPr>
          <p:cNvSpPr txBox="1"/>
          <p:nvPr/>
        </p:nvSpPr>
        <p:spPr>
          <a:xfrm>
            <a:off x="3885598" y="256988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b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786038-69A8-CD40-86CA-F5C1616A2C87}"/>
              </a:ext>
            </a:extLst>
          </p:cNvPr>
          <p:cNvCxnSpPr>
            <a:cxnSpLocks/>
          </p:cNvCxnSpPr>
          <p:nvPr/>
        </p:nvCxnSpPr>
        <p:spPr>
          <a:xfrm>
            <a:off x="4121335" y="3091637"/>
            <a:ext cx="0" cy="32755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B4A33FF-7304-B341-95C6-2C90EDB89657}"/>
              </a:ext>
            </a:extLst>
          </p:cNvPr>
          <p:cNvSpPr txBox="1"/>
          <p:nvPr/>
        </p:nvSpPr>
        <p:spPr>
          <a:xfrm>
            <a:off x="1021976" y="4884776"/>
            <a:ext cx="58360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simplicity:</a:t>
            </a:r>
          </a:p>
          <a:p>
            <a:pPr marL="342900" indent="-342900">
              <a:buAutoNum type="arabicPeriod"/>
            </a:pPr>
            <a:r>
              <a:rPr lang="en-US" sz="2800" dirty="0"/>
              <a:t>Set bias terms to zero.</a:t>
            </a:r>
          </a:p>
          <a:p>
            <a:pPr marL="342900" indent="-342900">
              <a:buAutoNum type="arabicPeriod"/>
            </a:pPr>
            <a:r>
              <a:rPr lang="en-US" sz="2800" dirty="0"/>
              <a:t>Activation function: f(z) = z</a:t>
            </a:r>
          </a:p>
        </p:txBody>
      </p:sp>
    </p:spTree>
    <p:extLst>
      <p:ext uri="{BB962C8B-B14F-4D97-AF65-F5344CB8AC3E}">
        <p14:creationId xmlns:p14="http://schemas.microsoft.com/office/powerpoint/2010/main" val="1117177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4DB4E-702F-0E47-BC29-315D41A09779}"/>
              </a:ext>
            </a:extLst>
          </p:cNvPr>
          <p:cNvSpPr txBox="1"/>
          <p:nvPr/>
        </p:nvSpPr>
        <p:spPr>
          <a:xfrm>
            <a:off x="524257" y="642910"/>
            <a:ext cx="7248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/>
                <a:latin typeface="TimesNewRomanPS"/>
              </a:rPr>
              <a:t>c. Knowledge distillation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165330-F9A4-DB4E-BC6C-418EB4CB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605705"/>
            <a:ext cx="8312727" cy="46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6212542" y="1936377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6212542" y="3183327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3523130" y="1936377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3523130" y="1936377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3523130" y="2240649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3523130" y="4352728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2662518" y="1506071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2662518" y="392242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5351930" y="1506071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5351930" y="3934649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7859809" y="2753021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4450977" y="170105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4706471" y="2495979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4639236" y="3302802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4450977" y="4161535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6771454" y="2396674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6771454" y="3500717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2915719" y="1621586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2910708" y="4060683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8050450" y="2921717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4477871" y="1632104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19D84-6802-AA41-9279-791CEBF86522}"/>
              </a:ext>
            </a:extLst>
          </p:cNvPr>
          <p:cNvSpPr txBox="1"/>
          <p:nvPr/>
        </p:nvSpPr>
        <p:spPr>
          <a:xfrm>
            <a:off x="4766983" y="2435632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23AFF-6ED2-0B4F-BCBD-7FF116272467}"/>
              </a:ext>
            </a:extLst>
          </p:cNvPr>
          <p:cNvSpPr txBox="1"/>
          <p:nvPr/>
        </p:nvSpPr>
        <p:spPr>
          <a:xfrm>
            <a:off x="4657511" y="323068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551375-6346-044E-A8B5-9232C7E7A857}"/>
              </a:ext>
            </a:extLst>
          </p:cNvPr>
          <p:cNvSpPr txBox="1"/>
          <p:nvPr/>
        </p:nvSpPr>
        <p:spPr>
          <a:xfrm>
            <a:off x="4485081" y="4084491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03A54-7C85-6143-A209-114622927B71}"/>
              </a:ext>
            </a:extLst>
          </p:cNvPr>
          <p:cNvSpPr txBox="1"/>
          <p:nvPr/>
        </p:nvSpPr>
        <p:spPr>
          <a:xfrm>
            <a:off x="6787592" y="2298242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D2B7F9-3000-9A42-9382-E4200D84918E}"/>
              </a:ext>
            </a:extLst>
          </p:cNvPr>
          <p:cNvSpPr txBox="1"/>
          <p:nvPr/>
        </p:nvSpPr>
        <p:spPr>
          <a:xfrm>
            <a:off x="6794248" y="3448144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5538484" y="1632104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7A9B1-1EC0-8A4A-B089-32779ACB0FB6}"/>
              </a:ext>
            </a:extLst>
          </p:cNvPr>
          <p:cNvSpPr txBox="1"/>
          <p:nvPr/>
        </p:nvSpPr>
        <p:spPr>
          <a:xfrm>
            <a:off x="5538484" y="4052246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pic>
        <p:nvPicPr>
          <p:cNvPr id="1026" name="Picture 2" descr="What is the unit of x-axis of a sound signal? - Signal Processing Stack  Exchange">
            <a:extLst>
              <a:ext uri="{FF2B5EF4-FFF2-40B4-BE49-F238E27FC236}">
                <a16:creationId xmlns:a16="http://schemas.microsoft.com/office/drawing/2014/main" id="{117CF935-CD1D-2B47-AC98-E7496EF7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3" y="120680"/>
            <a:ext cx="1485426" cy="863920"/>
          </a:xfrm>
          <a:prstGeom prst="rect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man face icon free vector download (33,116 Free vector) for commercial  use. format: ai, eps, cdr, svg vector illustration graphic art design">
            <a:extLst>
              <a:ext uri="{FF2B5EF4-FFF2-40B4-BE49-F238E27FC236}">
                <a16:creationId xmlns:a16="http://schemas.microsoft.com/office/drawing/2014/main" id="{F53937C5-69A4-AD4B-94A7-D256F67E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9" y="1182337"/>
            <a:ext cx="1487589" cy="15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5DF6DB3-CCF7-2948-A82B-4FDE2A8549FB}"/>
              </a:ext>
            </a:extLst>
          </p:cNvPr>
          <p:cNvSpPr txBox="1"/>
          <p:nvPr/>
        </p:nvSpPr>
        <p:spPr>
          <a:xfrm>
            <a:off x="-27051" y="2958852"/>
            <a:ext cx="20799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[4.5, 0.8, 2.2, 9.1]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DA4C4EB-8D00-D543-B57D-1C7753B23B67}"/>
              </a:ext>
            </a:extLst>
          </p:cNvPr>
          <p:cNvSpPr/>
          <p:nvPr/>
        </p:nvSpPr>
        <p:spPr>
          <a:xfrm>
            <a:off x="1909482" y="1893524"/>
            <a:ext cx="672353" cy="1279982"/>
          </a:xfrm>
          <a:custGeom>
            <a:avLst/>
            <a:gdLst>
              <a:gd name="connsiteX0" fmla="*/ 0 w 672353"/>
              <a:gd name="connsiteY0" fmla="*/ 1279982 h 1279982"/>
              <a:gd name="connsiteX1" fmla="*/ 268942 w 672353"/>
              <a:gd name="connsiteY1" fmla="*/ 177323 h 1279982"/>
              <a:gd name="connsiteX2" fmla="*/ 672353 w 672353"/>
              <a:gd name="connsiteY2" fmla="*/ 15958 h 127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353" h="1279982">
                <a:moveTo>
                  <a:pt x="0" y="1279982"/>
                </a:moveTo>
                <a:cubicBezTo>
                  <a:pt x="78441" y="833988"/>
                  <a:pt x="156883" y="387994"/>
                  <a:pt x="268942" y="177323"/>
                </a:cubicBezTo>
                <a:cubicBezTo>
                  <a:pt x="381001" y="-33348"/>
                  <a:pt x="526677" y="-8695"/>
                  <a:pt x="672353" y="15958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8BC04DD7-C0EE-6246-9FF8-FE6467D54644}"/>
              </a:ext>
            </a:extLst>
          </p:cNvPr>
          <p:cNvSpPr/>
          <p:nvPr/>
        </p:nvSpPr>
        <p:spPr>
          <a:xfrm flipV="1">
            <a:off x="1888487" y="3106107"/>
            <a:ext cx="672353" cy="1279982"/>
          </a:xfrm>
          <a:custGeom>
            <a:avLst/>
            <a:gdLst>
              <a:gd name="connsiteX0" fmla="*/ 0 w 672353"/>
              <a:gd name="connsiteY0" fmla="*/ 1279982 h 1279982"/>
              <a:gd name="connsiteX1" fmla="*/ 268942 w 672353"/>
              <a:gd name="connsiteY1" fmla="*/ 177323 h 1279982"/>
              <a:gd name="connsiteX2" fmla="*/ 672353 w 672353"/>
              <a:gd name="connsiteY2" fmla="*/ 15958 h 127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353" h="1279982">
                <a:moveTo>
                  <a:pt x="0" y="1279982"/>
                </a:moveTo>
                <a:cubicBezTo>
                  <a:pt x="78441" y="833988"/>
                  <a:pt x="156883" y="387994"/>
                  <a:pt x="268942" y="177323"/>
                </a:cubicBezTo>
                <a:cubicBezTo>
                  <a:pt x="381001" y="-33348"/>
                  <a:pt x="526677" y="-8695"/>
                  <a:pt x="672353" y="15958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CD3F5C7-30FD-AB4E-9143-58F9B1074F5F}"/>
              </a:ext>
            </a:extLst>
          </p:cNvPr>
          <p:cNvSpPr/>
          <p:nvPr/>
        </p:nvSpPr>
        <p:spPr>
          <a:xfrm>
            <a:off x="2756647" y="1786736"/>
            <a:ext cx="5257800" cy="1332982"/>
          </a:xfrm>
          <a:custGeom>
            <a:avLst/>
            <a:gdLst>
              <a:gd name="connsiteX0" fmla="*/ 0 w 5257800"/>
              <a:gd name="connsiteY0" fmla="*/ 136193 h 1332982"/>
              <a:gd name="connsiteX1" fmla="*/ 3240741 w 5257800"/>
              <a:gd name="connsiteY1" fmla="*/ 109299 h 1332982"/>
              <a:gd name="connsiteX2" fmla="*/ 5257800 w 5257800"/>
              <a:gd name="connsiteY2" fmla="*/ 1332982 h 13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0" h="1332982">
                <a:moveTo>
                  <a:pt x="0" y="136193"/>
                </a:moveTo>
                <a:cubicBezTo>
                  <a:pt x="1182220" y="23013"/>
                  <a:pt x="2364441" y="-90166"/>
                  <a:pt x="3240741" y="109299"/>
                </a:cubicBezTo>
                <a:cubicBezTo>
                  <a:pt x="4117041" y="308764"/>
                  <a:pt x="4687420" y="820873"/>
                  <a:pt x="5257800" y="1332982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E7E042A-F2F3-144D-B2C3-EB5AEF3E9488}"/>
              </a:ext>
            </a:extLst>
          </p:cNvPr>
          <p:cNvSpPr/>
          <p:nvPr/>
        </p:nvSpPr>
        <p:spPr>
          <a:xfrm>
            <a:off x="2770094" y="1949824"/>
            <a:ext cx="5217459" cy="2635894"/>
          </a:xfrm>
          <a:custGeom>
            <a:avLst/>
            <a:gdLst>
              <a:gd name="connsiteX0" fmla="*/ 0 w 5217459"/>
              <a:gd name="connsiteY0" fmla="*/ 0 h 2635894"/>
              <a:gd name="connsiteX1" fmla="*/ 2299447 w 5217459"/>
              <a:gd name="connsiteY1" fmla="*/ 1223682 h 2635894"/>
              <a:gd name="connsiteX2" fmla="*/ 3039035 w 5217459"/>
              <a:gd name="connsiteY2" fmla="*/ 2635623 h 2635894"/>
              <a:gd name="connsiteX3" fmla="*/ 5217459 w 5217459"/>
              <a:gd name="connsiteY3" fmla="*/ 1317811 h 263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459" h="2635894">
                <a:moveTo>
                  <a:pt x="0" y="0"/>
                </a:moveTo>
                <a:cubicBezTo>
                  <a:pt x="896470" y="392205"/>
                  <a:pt x="1792941" y="784411"/>
                  <a:pt x="2299447" y="1223682"/>
                </a:cubicBezTo>
                <a:cubicBezTo>
                  <a:pt x="2805953" y="1662953"/>
                  <a:pt x="2552700" y="2619935"/>
                  <a:pt x="3039035" y="2635623"/>
                </a:cubicBezTo>
                <a:cubicBezTo>
                  <a:pt x="3525370" y="2651311"/>
                  <a:pt x="4371414" y="1984561"/>
                  <a:pt x="5217459" y="1317811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AEF0208D-43FF-894D-853C-A961C7806838}"/>
              </a:ext>
            </a:extLst>
          </p:cNvPr>
          <p:cNvSpPr/>
          <p:nvPr/>
        </p:nvSpPr>
        <p:spPr>
          <a:xfrm flipV="1">
            <a:off x="2939007" y="3462279"/>
            <a:ext cx="5257800" cy="1332982"/>
          </a:xfrm>
          <a:custGeom>
            <a:avLst/>
            <a:gdLst>
              <a:gd name="connsiteX0" fmla="*/ 0 w 5257800"/>
              <a:gd name="connsiteY0" fmla="*/ 136193 h 1332982"/>
              <a:gd name="connsiteX1" fmla="*/ 3240741 w 5257800"/>
              <a:gd name="connsiteY1" fmla="*/ 109299 h 1332982"/>
              <a:gd name="connsiteX2" fmla="*/ 5257800 w 5257800"/>
              <a:gd name="connsiteY2" fmla="*/ 1332982 h 133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0" h="1332982">
                <a:moveTo>
                  <a:pt x="0" y="136193"/>
                </a:moveTo>
                <a:cubicBezTo>
                  <a:pt x="1182220" y="23013"/>
                  <a:pt x="2364441" y="-90166"/>
                  <a:pt x="3240741" y="109299"/>
                </a:cubicBezTo>
                <a:cubicBezTo>
                  <a:pt x="4117041" y="308764"/>
                  <a:pt x="4687420" y="820873"/>
                  <a:pt x="5257800" y="1332982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DDC7982-2EB5-D847-972F-56F9D78F1EDC}"/>
              </a:ext>
            </a:extLst>
          </p:cNvPr>
          <p:cNvSpPr/>
          <p:nvPr/>
        </p:nvSpPr>
        <p:spPr>
          <a:xfrm flipV="1">
            <a:off x="2750748" y="1724475"/>
            <a:ext cx="5217459" cy="2635894"/>
          </a:xfrm>
          <a:custGeom>
            <a:avLst/>
            <a:gdLst>
              <a:gd name="connsiteX0" fmla="*/ 0 w 5217459"/>
              <a:gd name="connsiteY0" fmla="*/ 0 h 2635894"/>
              <a:gd name="connsiteX1" fmla="*/ 2299447 w 5217459"/>
              <a:gd name="connsiteY1" fmla="*/ 1223682 h 2635894"/>
              <a:gd name="connsiteX2" fmla="*/ 3039035 w 5217459"/>
              <a:gd name="connsiteY2" fmla="*/ 2635623 h 2635894"/>
              <a:gd name="connsiteX3" fmla="*/ 5217459 w 5217459"/>
              <a:gd name="connsiteY3" fmla="*/ 1317811 h 263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459" h="2635894">
                <a:moveTo>
                  <a:pt x="0" y="0"/>
                </a:moveTo>
                <a:cubicBezTo>
                  <a:pt x="896470" y="392205"/>
                  <a:pt x="1792941" y="784411"/>
                  <a:pt x="2299447" y="1223682"/>
                </a:cubicBezTo>
                <a:cubicBezTo>
                  <a:pt x="2805953" y="1662953"/>
                  <a:pt x="2552700" y="2619935"/>
                  <a:pt x="3039035" y="2635623"/>
                </a:cubicBezTo>
                <a:cubicBezTo>
                  <a:pt x="3525370" y="2651311"/>
                  <a:pt x="4371414" y="1984561"/>
                  <a:pt x="5217459" y="1317811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1E0A42-CFF0-A744-B17E-9B1D974D44F5}"/>
              </a:ext>
            </a:extLst>
          </p:cNvPr>
          <p:cNvSpPr txBox="1"/>
          <p:nvPr/>
        </p:nvSpPr>
        <p:spPr>
          <a:xfrm>
            <a:off x="3523130" y="710289"/>
            <a:ext cx="2805833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Forward propagation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575758-F13C-5A4E-BAA4-96DA0481520B}"/>
              </a:ext>
            </a:extLst>
          </p:cNvPr>
          <p:cNvSpPr txBox="1"/>
          <p:nvPr/>
        </p:nvSpPr>
        <p:spPr>
          <a:xfrm>
            <a:off x="7764853" y="4213885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EF3A4C-F1BB-D443-A995-7045377232B0}"/>
              </a:ext>
            </a:extLst>
          </p:cNvPr>
          <p:cNvCxnSpPr>
            <a:cxnSpLocks/>
          </p:cNvCxnSpPr>
          <p:nvPr/>
        </p:nvCxnSpPr>
        <p:spPr>
          <a:xfrm>
            <a:off x="8275042" y="3358222"/>
            <a:ext cx="8347" cy="885944"/>
          </a:xfrm>
          <a:prstGeom prst="straightConnector1">
            <a:avLst/>
          </a:prstGeom>
          <a:ln w="3492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9F48100-1D81-C34F-AD7A-C56D3FC62C62}"/>
              </a:ext>
            </a:extLst>
          </p:cNvPr>
          <p:cNvSpPr txBox="1"/>
          <p:nvPr/>
        </p:nvSpPr>
        <p:spPr>
          <a:xfrm>
            <a:off x="4437530" y="5235741"/>
            <a:ext cx="4779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= ½(Actual output - prediction)</a:t>
            </a:r>
            <a:r>
              <a:rPr lang="en-US" sz="2400" baseline="30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6493FD-FBC7-974A-BCA2-061FEF48752D}"/>
              </a:ext>
            </a:extLst>
          </p:cNvPr>
          <p:cNvSpPr txBox="1"/>
          <p:nvPr/>
        </p:nvSpPr>
        <p:spPr>
          <a:xfrm>
            <a:off x="2893235" y="5877108"/>
            <a:ext cx="6315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Optimization: Adjust parameters to minimize loss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25513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4" grpId="0" animBg="1"/>
      <p:bldP spid="53" grpId="0" animBg="1"/>
      <p:bldP spid="17" grpId="0" animBg="1"/>
      <p:bldP spid="18" grpId="0" animBg="1"/>
      <p:bldP spid="57" grpId="0" animBg="1"/>
      <p:bldP spid="58" grpId="0" animBg="1"/>
      <p:bldP spid="19" grpId="0" animBg="1"/>
      <p:bldP spid="59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6212542" y="1936377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6212542" y="3183327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3523130" y="1936377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3523130" y="1936377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3523130" y="2240649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3523130" y="4352728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2662518" y="1506071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2662518" y="392242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5351930" y="1506071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5351930" y="3934649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7859809" y="2753021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4450977" y="170105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4706471" y="2495979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4639236" y="3302802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4450977" y="4161535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6771454" y="2396674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6771454" y="3500717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2915719" y="1621586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2910708" y="4060683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8050450" y="2921717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4477871" y="1632104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19D84-6802-AA41-9279-791CEBF86522}"/>
              </a:ext>
            </a:extLst>
          </p:cNvPr>
          <p:cNvSpPr txBox="1"/>
          <p:nvPr/>
        </p:nvSpPr>
        <p:spPr>
          <a:xfrm>
            <a:off x="4766983" y="2435632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23AFF-6ED2-0B4F-BCBD-7FF116272467}"/>
              </a:ext>
            </a:extLst>
          </p:cNvPr>
          <p:cNvSpPr txBox="1"/>
          <p:nvPr/>
        </p:nvSpPr>
        <p:spPr>
          <a:xfrm>
            <a:off x="4657511" y="323068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551375-6346-044E-A8B5-9232C7E7A857}"/>
              </a:ext>
            </a:extLst>
          </p:cNvPr>
          <p:cNvSpPr txBox="1"/>
          <p:nvPr/>
        </p:nvSpPr>
        <p:spPr>
          <a:xfrm>
            <a:off x="4485081" y="4084491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03A54-7C85-6143-A209-114622927B71}"/>
              </a:ext>
            </a:extLst>
          </p:cNvPr>
          <p:cNvSpPr txBox="1"/>
          <p:nvPr/>
        </p:nvSpPr>
        <p:spPr>
          <a:xfrm>
            <a:off x="6787592" y="2298242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D2B7F9-3000-9A42-9382-E4200D84918E}"/>
              </a:ext>
            </a:extLst>
          </p:cNvPr>
          <p:cNvSpPr txBox="1"/>
          <p:nvPr/>
        </p:nvSpPr>
        <p:spPr>
          <a:xfrm>
            <a:off x="6794248" y="3448144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5538484" y="1632104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7A9B1-1EC0-8A4A-B089-32779ACB0FB6}"/>
              </a:ext>
            </a:extLst>
          </p:cNvPr>
          <p:cNvSpPr txBox="1"/>
          <p:nvPr/>
        </p:nvSpPr>
        <p:spPr>
          <a:xfrm>
            <a:off x="5538484" y="4052246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1E0A42-CFF0-A744-B17E-9B1D974D44F5}"/>
              </a:ext>
            </a:extLst>
          </p:cNvPr>
          <p:cNvSpPr txBox="1"/>
          <p:nvPr/>
        </p:nvSpPr>
        <p:spPr>
          <a:xfrm>
            <a:off x="3523130" y="710289"/>
            <a:ext cx="2352824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Back propagation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575758-F13C-5A4E-BAA4-96DA0481520B}"/>
              </a:ext>
            </a:extLst>
          </p:cNvPr>
          <p:cNvSpPr txBox="1"/>
          <p:nvPr/>
        </p:nvSpPr>
        <p:spPr>
          <a:xfrm>
            <a:off x="7764853" y="4213885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F48100-1D81-C34F-AD7A-C56D3FC62C62}"/>
              </a:ext>
            </a:extLst>
          </p:cNvPr>
          <p:cNvSpPr txBox="1"/>
          <p:nvPr/>
        </p:nvSpPr>
        <p:spPr>
          <a:xfrm>
            <a:off x="4437530" y="5235741"/>
            <a:ext cx="4779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= ½(Actual output - prediction)</a:t>
            </a:r>
            <a:r>
              <a:rPr lang="en-US" sz="2400" baseline="300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6493FD-FBC7-974A-BCA2-061FEF48752D}"/>
              </a:ext>
            </a:extLst>
          </p:cNvPr>
          <p:cNvSpPr txBox="1"/>
          <p:nvPr/>
        </p:nvSpPr>
        <p:spPr>
          <a:xfrm>
            <a:off x="2893235" y="5877108"/>
            <a:ext cx="6315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Optimization: Adjust parameters to minimize loss</a:t>
            </a:r>
            <a:endParaRPr lang="en-US" sz="2400" baseline="300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B322D37-3661-4E44-9B06-2770E83D7EAB}"/>
              </a:ext>
            </a:extLst>
          </p:cNvPr>
          <p:cNvSpPr/>
          <p:nvPr/>
        </p:nvSpPr>
        <p:spPr>
          <a:xfrm>
            <a:off x="5109882" y="1748984"/>
            <a:ext cx="3353747" cy="4221510"/>
          </a:xfrm>
          <a:custGeom>
            <a:avLst/>
            <a:gdLst>
              <a:gd name="connsiteX0" fmla="*/ 3039036 w 3353747"/>
              <a:gd name="connsiteY0" fmla="*/ 4221510 h 4221510"/>
              <a:gd name="connsiteX1" fmla="*/ 3173506 w 3353747"/>
              <a:gd name="connsiteY1" fmla="*/ 1491757 h 4221510"/>
              <a:gd name="connsiteX2" fmla="*/ 887506 w 3353747"/>
              <a:gd name="connsiteY2" fmla="*/ 173945 h 4221510"/>
              <a:gd name="connsiteX3" fmla="*/ 0 w 3353747"/>
              <a:gd name="connsiteY3" fmla="*/ 52922 h 422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3747" h="4221510">
                <a:moveTo>
                  <a:pt x="3039036" y="4221510"/>
                </a:moveTo>
                <a:cubicBezTo>
                  <a:pt x="3285565" y="3193930"/>
                  <a:pt x="3532094" y="2166351"/>
                  <a:pt x="3173506" y="1491757"/>
                </a:cubicBezTo>
                <a:cubicBezTo>
                  <a:pt x="2814918" y="817163"/>
                  <a:pt x="1416424" y="413751"/>
                  <a:pt x="887506" y="173945"/>
                </a:cubicBezTo>
                <a:cubicBezTo>
                  <a:pt x="358588" y="-65861"/>
                  <a:pt x="179294" y="-6470"/>
                  <a:pt x="0" y="52922"/>
                </a:cubicBezTo>
              </a:path>
            </a:pathLst>
          </a:custGeom>
          <a:noFill/>
          <a:ln w="34925">
            <a:solidFill>
              <a:srgbClr val="FF0000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B2D6430-273E-DD45-8708-3A4BBFCE7D69}"/>
              </a:ext>
            </a:extLst>
          </p:cNvPr>
          <p:cNvSpPr/>
          <p:nvPr/>
        </p:nvSpPr>
        <p:spPr>
          <a:xfrm>
            <a:off x="5069541" y="2034006"/>
            <a:ext cx="3357317" cy="3909594"/>
          </a:xfrm>
          <a:custGeom>
            <a:avLst/>
            <a:gdLst>
              <a:gd name="connsiteX0" fmla="*/ 3079377 w 3357317"/>
              <a:gd name="connsiteY0" fmla="*/ 3909594 h 3909594"/>
              <a:gd name="connsiteX1" fmla="*/ 3146612 w 3357317"/>
              <a:gd name="connsiteY1" fmla="*/ 1193288 h 3909594"/>
              <a:gd name="connsiteX2" fmla="*/ 739588 w 3357317"/>
              <a:gd name="connsiteY2" fmla="*/ 36841 h 3909594"/>
              <a:gd name="connsiteX3" fmla="*/ 0 w 3357317"/>
              <a:gd name="connsiteY3" fmla="*/ 399912 h 390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7317" h="3909594">
                <a:moveTo>
                  <a:pt x="3079377" y="3909594"/>
                </a:moveTo>
                <a:cubicBezTo>
                  <a:pt x="3307977" y="2874170"/>
                  <a:pt x="3536577" y="1838747"/>
                  <a:pt x="3146612" y="1193288"/>
                </a:cubicBezTo>
                <a:cubicBezTo>
                  <a:pt x="2756647" y="547829"/>
                  <a:pt x="1264023" y="169070"/>
                  <a:pt x="739588" y="36841"/>
                </a:cubicBezTo>
                <a:cubicBezTo>
                  <a:pt x="215153" y="-95388"/>
                  <a:pt x="107576" y="152262"/>
                  <a:pt x="0" y="399912"/>
                </a:cubicBezTo>
              </a:path>
            </a:pathLst>
          </a:custGeom>
          <a:noFill/>
          <a:ln w="34925">
            <a:solidFill>
              <a:srgbClr val="FF0000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E3EA2F4-21F7-D44A-8B4B-1B12D4635431}"/>
              </a:ext>
            </a:extLst>
          </p:cNvPr>
          <p:cNvSpPr/>
          <p:nvPr/>
        </p:nvSpPr>
        <p:spPr>
          <a:xfrm>
            <a:off x="5177118" y="3110027"/>
            <a:ext cx="3132759" cy="2806679"/>
          </a:xfrm>
          <a:custGeom>
            <a:avLst/>
            <a:gdLst>
              <a:gd name="connsiteX0" fmla="*/ 2971800 w 3132759"/>
              <a:gd name="connsiteY0" fmla="*/ 2806679 h 2806679"/>
              <a:gd name="connsiteX1" fmla="*/ 2891117 w 3132759"/>
              <a:gd name="connsiteY1" fmla="*/ 36585 h 2806679"/>
              <a:gd name="connsiteX2" fmla="*/ 672353 w 3132759"/>
              <a:gd name="connsiteY2" fmla="*/ 1179585 h 2806679"/>
              <a:gd name="connsiteX3" fmla="*/ 0 w 3132759"/>
              <a:gd name="connsiteY3" fmla="*/ 587914 h 280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759" h="2806679">
                <a:moveTo>
                  <a:pt x="2971800" y="2806679"/>
                </a:moveTo>
                <a:cubicBezTo>
                  <a:pt x="3123079" y="1557223"/>
                  <a:pt x="3274358" y="307767"/>
                  <a:pt x="2891117" y="36585"/>
                </a:cubicBezTo>
                <a:cubicBezTo>
                  <a:pt x="2507876" y="-234597"/>
                  <a:pt x="1154206" y="1087697"/>
                  <a:pt x="672353" y="1179585"/>
                </a:cubicBezTo>
                <a:cubicBezTo>
                  <a:pt x="190500" y="1271473"/>
                  <a:pt x="95250" y="929693"/>
                  <a:pt x="0" y="587914"/>
                </a:cubicBezTo>
              </a:path>
            </a:pathLst>
          </a:custGeom>
          <a:noFill/>
          <a:ln w="34925">
            <a:solidFill>
              <a:srgbClr val="FF0000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4945CDB-DEA6-F448-B396-535791AA1D0B}"/>
              </a:ext>
            </a:extLst>
          </p:cNvPr>
          <p:cNvSpPr/>
          <p:nvPr/>
        </p:nvSpPr>
        <p:spPr>
          <a:xfrm>
            <a:off x="4812749" y="3403134"/>
            <a:ext cx="3538851" cy="2579264"/>
          </a:xfrm>
          <a:custGeom>
            <a:avLst/>
            <a:gdLst>
              <a:gd name="connsiteX0" fmla="*/ 3321424 w 3538851"/>
              <a:gd name="connsiteY0" fmla="*/ 2579264 h 2579264"/>
              <a:gd name="connsiteX1" fmla="*/ 3307977 w 3538851"/>
              <a:gd name="connsiteY1" fmla="*/ 24323 h 2579264"/>
              <a:gd name="connsiteX2" fmla="*/ 954741 w 3538851"/>
              <a:gd name="connsiteY2" fmla="*/ 1288346 h 2579264"/>
              <a:gd name="connsiteX3" fmla="*/ 0 w 3538851"/>
              <a:gd name="connsiteY3" fmla="*/ 1234558 h 25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8851" h="2579264">
                <a:moveTo>
                  <a:pt x="3321424" y="2579264"/>
                </a:moveTo>
                <a:cubicBezTo>
                  <a:pt x="3511924" y="1409370"/>
                  <a:pt x="3702424" y="239476"/>
                  <a:pt x="3307977" y="24323"/>
                </a:cubicBezTo>
                <a:cubicBezTo>
                  <a:pt x="2913530" y="-190830"/>
                  <a:pt x="1506071" y="1086640"/>
                  <a:pt x="954741" y="1288346"/>
                </a:cubicBezTo>
                <a:cubicBezTo>
                  <a:pt x="403411" y="1490052"/>
                  <a:pt x="201705" y="1362305"/>
                  <a:pt x="0" y="1234558"/>
                </a:cubicBezTo>
              </a:path>
            </a:pathLst>
          </a:custGeom>
          <a:noFill/>
          <a:ln w="34925">
            <a:solidFill>
              <a:srgbClr val="FF0000"/>
            </a:solidFill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4572000" y="1425388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572000" y="2672338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1882588" y="1425388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882588" y="1425388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1882588" y="1729660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1882588" y="3841739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1021976" y="99508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1021976" y="3411433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3711388" y="995082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3711388" y="3423660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6219267" y="2242032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2810435" y="1190064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3065929" y="1984990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2998694" y="279181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2810435" y="3650546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5130912" y="1885685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5130912" y="2989728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1275177" y="1110597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1270166" y="3549694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i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6409908" y="2410728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2837329" y="112111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19D84-6802-AA41-9279-791CEBF86522}"/>
              </a:ext>
            </a:extLst>
          </p:cNvPr>
          <p:cNvSpPr txBox="1"/>
          <p:nvPr/>
        </p:nvSpPr>
        <p:spPr>
          <a:xfrm>
            <a:off x="3126441" y="192464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23AFF-6ED2-0B4F-BCBD-7FF116272467}"/>
              </a:ext>
            </a:extLst>
          </p:cNvPr>
          <p:cNvSpPr txBox="1"/>
          <p:nvPr/>
        </p:nvSpPr>
        <p:spPr>
          <a:xfrm>
            <a:off x="3016969" y="2719694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551375-6346-044E-A8B5-9232C7E7A857}"/>
              </a:ext>
            </a:extLst>
          </p:cNvPr>
          <p:cNvSpPr txBox="1"/>
          <p:nvPr/>
        </p:nvSpPr>
        <p:spPr>
          <a:xfrm>
            <a:off x="2844539" y="3573502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03A54-7C85-6143-A209-114622927B71}"/>
              </a:ext>
            </a:extLst>
          </p:cNvPr>
          <p:cNvSpPr txBox="1"/>
          <p:nvPr/>
        </p:nvSpPr>
        <p:spPr>
          <a:xfrm>
            <a:off x="5147050" y="178725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D2B7F9-3000-9A42-9382-E4200D84918E}"/>
              </a:ext>
            </a:extLst>
          </p:cNvPr>
          <p:cNvSpPr txBox="1"/>
          <p:nvPr/>
        </p:nvSpPr>
        <p:spPr>
          <a:xfrm>
            <a:off x="5153706" y="293715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3897942" y="1121115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7A9B1-1EC0-8A4A-B089-32779ACB0FB6}"/>
              </a:ext>
            </a:extLst>
          </p:cNvPr>
          <p:cNvSpPr txBox="1"/>
          <p:nvPr/>
        </p:nvSpPr>
        <p:spPr>
          <a:xfrm>
            <a:off x="3897942" y="3541257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3A949F-BBD9-1741-BABE-F7248647E18F}"/>
              </a:ext>
            </a:extLst>
          </p:cNvPr>
          <p:cNvSpPr txBox="1"/>
          <p:nvPr/>
        </p:nvSpPr>
        <p:spPr>
          <a:xfrm>
            <a:off x="1021976" y="4576317"/>
            <a:ext cx="58360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example:</a:t>
            </a:r>
          </a:p>
          <a:p>
            <a:pPr marL="342900" indent="-342900">
              <a:buAutoNum type="arabicPeriod"/>
            </a:pPr>
            <a:r>
              <a:rPr lang="en-US" sz="2800" dirty="0"/>
              <a:t>Input: i</a:t>
            </a:r>
            <a:r>
              <a:rPr lang="en-US" sz="2800" baseline="-25000" dirty="0"/>
              <a:t>1</a:t>
            </a:r>
            <a:r>
              <a:rPr lang="en-US" sz="2800" dirty="0"/>
              <a:t>=2, i</a:t>
            </a:r>
            <a:r>
              <a:rPr lang="en-US" sz="2800" baseline="-25000" dirty="0"/>
              <a:t>2</a:t>
            </a:r>
            <a:r>
              <a:rPr lang="en-US" sz="2800" dirty="0"/>
              <a:t>=3</a:t>
            </a:r>
          </a:p>
          <a:p>
            <a:pPr marL="342900" indent="-342900">
              <a:buAutoNum type="arabicPeriod"/>
            </a:pPr>
            <a:r>
              <a:rPr lang="en-US" sz="2800" dirty="0"/>
              <a:t>Actual output = 1</a:t>
            </a:r>
          </a:p>
        </p:txBody>
      </p:sp>
    </p:spTree>
    <p:extLst>
      <p:ext uri="{BB962C8B-B14F-4D97-AF65-F5344CB8AC3E}">
        <p14:creationId xmlns:p14="http://schemas.microsoft.com/office/powerpoint/2010/main" val="178467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68F81-5F31-BA40-98B5-95CB59898E9E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4572000" y="1425388"/>
            <a:ext cx="1647267" cy="124695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F51C0E-300C-834B-BEA1-2904C5FF012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572000" y="2672338"/>
            <a:ext cx="1647267" cy="118162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AE2DA-0FBA-4D44-BE8F-515312360F61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1882588" y="1425388"/>
            <a:ext cx="1828800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C1855-0F0E-DF41-A20F-98E161E1630B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882588" y="1425388"/>
            <a:ext cx="1954834" cy="212430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7828F-517E-E24A-A82A-2DF92AD3907C}"/>
              </a:ext>
            </a:extLst>
          </p:cNvPr>
          <p:cNvCxnSpPr>
            <a:cxnSpLocks/>
            <a:stCxn id="3" idx="6"/>
            <a:endCxn id="4" idx="3"/>
          </p:cNvCxnSpPr>
          <p:nvPr/>
        </p:nvCxnSpPr>
        <p:spPr>
          <a:xfrm flipV="1">
            <a:off x="1882588" y="1729660"/>
            <a:ext cx="1954834" cy="211207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9ED3A5-7FD2-F24A-9966-F6F95CE4BD5A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1882588" y="3841739"/>
            <a:ext cx="1828800" cy="1222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D23840-227D-234D-9E65-655BEB0A0C5A}"/>
              </a:ext>
            </a:extLst>
          </p:cNvPr>
          <p:cNvSpPr/>
          <p:nvPr/>
        </p:nvSpPr>
        <p:spPr>
          <a:xfrm>
            <a:off x="1021976" y="995082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20C92-6497-A04E-A5D0-01ACBD442F76}"/>
              </a:ext>
            </a:extLst>
          </p:cNvPr>
          <p:cNvSpPr/>
          <p:nvPr/>
        </p:nvSpPr>
        <p:spPr>
          <a:xfrm>
            <a:off x="1021976" y="3411433"/>
            <a:ext cx="860612" cy="8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727A7D-3A01-AF46-B078-54074A7716F0}"/>
              </a:ext>
            </a:extLst>
          </p:cNvPr>
          <p:cNvSpPr/>
          <p:nvPr/>
        </p:nvSpPr>
        <p:spPr>
          <a:xfrm>
            <a:off x="3711388" y="995082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7B294-79B6-1942-85B2-DDCABD84FDA1}"/>
              </a:ext>
            </a:extLst>
          </p:cNvPr>
          <p:cNvSpPr/>
          <p:nvPr/>
        </p:nvSpPr>
        <p:spPr>
          <a:xfrm>
            <a:off x="3711388" y="3423660"/>
            <a:ext cx="860612" cy="8606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15B3D4-6FB4-8C4C-BBDC-6ED93F4B1F02}"/>
              </a:ext>
            </a:extLst>
          </p:cNvPr>
          <p:cNvSpPr/>
          <p:nvPr/>
        </p:nvSpPr>
        <p:spPr>
          <a:xfrm>
            <a:off x="6219267" y="2242032"/>
            <a:ext cx="860612" cy="860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BC0E8B-8DEA-B048-9662-840024467BE8}"/>
              </a:ext>
            </a:extLst>
          </p:cNvPr>
          <p:cNvSpPr/>
          <p:nvPr/>
        </p:nvSpPr>
        <p:spPr>
          <a:xfrm>
            <a:off x="2810435" y="1190064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BF1C85-163B-3549-A48A-148039A436F2}"/>
              </a:ext>
            </a:extLst>
          </p:cNvPr>
          <p:cNvSpPr/>
          <p:nvPr/>
        </p:nvSpPr>
        <p:spPr>
          <a:xfrm>
            <a:off x="3065929" y="1984990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CDA38F-328F-E441-89CE-2C42FAB3A811}"/>
              </a:ext>
            </a:extLst>
          </p:cNvPr>
          <p:cNvSpPr/>
          <p:nvPr/>
        </p:nvSpPr>
        <p:spPr>
          <a:xfrm>
            <a:off x="2998694" y="2791813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36CA11-218B-6F4D-8B59-2AC14A951E9B}"/>
              </a:ext>
            </a:extLst>
          </p:cNvPr>
          <p:cNvSpPr/>
          <p:nvPr/>
        </p:nvSpPr>
        <p:spPr>
          <a:xfrm>
            <a:off x="2810435" y="3650546"/>
            <a:ext cx="632012" cy="4706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B2BBC2-1B96-4E46-965E-E0EF61701043}"/>
              </a:ext>
            </a:extLst>
          </p:cNvPr>
          <p:cNvSpPr/>
          <p:nvPr/>
        </p:nvSpPr>
        <p:spPr>
          <a:xfrm>
            <a:off x="5130912" y="1885685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29514D-0B4A-0E46-8BF9-196F525C764A}"/>
              </a:ext>
            </a:extLst>
          </p:cNvPr>
          <p:cNvSpPr/>
          <p:nvPr/>
        </p:nvSpPr>
        <p:spPr>
          <a:xfrm>
            <a:off x="5130912" y="2989728"/>
            <a:ext cx="632012" cy="4706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C2BBED-2730-8D41-9843-42DFFA171F9E}"/>
              </a:ext>
            </a:extLst>
          </p:cNvPr>
          <p:cNvSpPr txBox="1"/>
          <p:nvPr/>
        </p:nvSpPr>
        <p:spPr>
          <a:xfrm>
            <a:off x="1248283" y="1137491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Lucida Bright" panose="02040602050505020304" pitchFamily="18" charset="77"/>
              </a:rPr>
              <a:t>2</a:t>
            </a:r>
            <a:endParaRPr lang="en-US" sz="3200" b="1" baseline="-25000" dirty="0">
              <a:latin typeface="Lucida Bright" panose="02040602050505020304" pitchFamily="18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2C6CA-1163-6540-B7BB-2BD4EB8662A5}"/>
              </a:ext>
            </a:extLst>
          </p:cNvPr>
          <p:cNvSpPr txBox="1"/>
          <p:nvPr/>
        </p:nvSpPr>
        <p:spPr>
          <a:xfrm>
            <a:off x="1248283" y="3536418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Lucida Bright" panose="02040602050505020304" pitchFamily="18" charset="77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01FE35-DD12-8A4C-A4E8-35BBCDB49056}"/>
              </a:ext>
            </a:extLst>
          </p:cNvPr>
          <p:cNvSpPr txBox="1"/>
          <p:nvPr/>
        </p:nvSpPr>
        <p:spPr>
          <a:xfrm>
            <a:off x="6409908" y="2410728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74D98-317A-5A42-B9D1-EB4CD48EB8DF}"/>
              </a:ext>
            </a:extLst>
          </p:cNvPr>
          <p:cNvSpPr txBox="1"/>
          <p:nvPr/>
        </p:nvSpPr>
        <p:spPr>
          <a:xfrm>
            <a:off x="2837329" y="112111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19D84-6802-AA41-9279-791CEBF86522}"/>
              </a:ext>
            </a:extLst>
          </p:cNvPr>
          <p:cNvSpPr txBox="1"/>
          <p:nvPr/>
        </p:nvSpPr>
        <p:spPr>
          <a:xfrm>
            <a:off x="3126441" y="192464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23AFF-6ED2-0B4F-BCBD-7FF116272467}"/>
              </a:ext>
            </a:extLst>
          </p:cNvPr>
          <p:cNvSpPr txBox="1"/>
          <p:nvPr/>
        </p:nvSpPr>
        <p:spPr>
          <a:xfrm>
            <a:off x="3016969" y="2719694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551375-6346-044E-A8B5-9232C7E7A857}"/>
              </a:ext>
            </a:extLst>
          </p:cNvPr>
          <p:cNvSpPr txBox="1"/>
          <p:nvPr/>
        </p:nvSpPr>
        <p:spPr>
          <a:xfrm>
            <a:off x="2844539" y="3573502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03A54-7C85-6143-A209-114622927B71}"/>
              </a:ext>
            </a:extLst>
          </p:cNvPr>
          <p:cNvSpPr txBox="1"/>
          <p:nvPr/>
        </p:nvSpPr>
        <p:spPr>
          <a:xfrm>
            <a:off x="5147050" y="1787253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D2B7F9-3000-9A42-9382-E4200D84918E}"/>
              </a:ext>
            </a:extLst>
          </p:cNvPr>
          <p:cNvSpPr txBox="1"/>
          <p:nvPr/>
        </p:nvSpPr>
        <p:spPr>
          <a:xfrm>
            <a:off x="5153706" y="293715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w</a:t>
            </a:r>
            <a:r>
              <a:rPr lang="en-US" sz="2800" baseline="-25000" dirty="0">
                <a:latin typeface="Lucida Bright" panose="02040602050505020304" pitchFamily="18" charset="77"/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33B4F2-3255-6446-AE8A-93A25CD13C56}"/>
              </a:ext>
            </a:extLst>
          </p:cNvPr>
          <p:cNvSpPr txBox="1"/>
          <p:nvPr/>
        </p:nvSpPr>
        <p:spPr>
          <a:xfrm>
            <a:off x="3897942" y="1121115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7A9B1-1EC0-8A4A-B089-32779ACB0FB6}"/>
              </a:ext>
            </a:extLst>
          </p:cNvPr>
          <p:cNvSpPr txBox="1"/>
          <p:nvPr/>
        </p:nvSpPr>
        <p:spPr>
          <a:xfrm>
            <a:off x="3897942" y="3541257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h</a:t>
            </a:r>
            <a:r>
              <a:rPr lang="en-US" sz="2800" baseline="-25000" dirty="0">
                <a:latin typeface="Lucida Bright" panose="02040602050505020304" pitchFamily="18" charset="77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3A949F-BBD9-1741-BABE-F7248647E18F}"/>
              </a:ext>
            </a:extLst>
          </p:cNvPr>
          <p:cNvSpPr txBox="1"/>
          <p:nvPr/>
        </p:nvSpPr>
        <p:spPr>
          <a:xfrm>
            <a:off x="1021976" y="4576317"/>
            <a:ext cx="58360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example:</a:t>
            </a:r>
          </a:p>
          <a:p>
            <a:pPr marL="342900" indent="-342900">
              <a:buAutoNum type="arabicPeriod"/>
            </a:pPr>
            <a:r>
              <a:rPr lang="en-US" sz="2800" dirty="0"/>
              <a:t>Input: i</a:t>
            </a:r>
            <a:r>
              <a:rPr lang="en-US" sz="2800" baseline="-25000" dirty="0"/>
              <a:t>1</a:t>
            </a:r>
            <a:r>
              <a:rPr lang="en-US" sz="2800" dirty="0"/>
              <a:t>=2, i</a:t>
            </a:r>
            <a:r>
              <a:rPr lang="en-US" sz="2800" baseline="-25000" dirty="0"/>
              <a:t>2</a:t>
            </a:r>
            <a:r>
              <a:rPr lang="en-US" sz="2800" dirty="0"/>
              <a:t>=3</a:t>
            </a:r>
          </a:p>
          <a:p>
            <a:pPr marL="342900" indent="-342900">
              <a:buAutoNum type="arabicPeriod"/>
            </a:pPr>
            <a:r>
              <a:rPr lang="en-US" sz="2800" dirty="0"/>
              <a:t>Actual output =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47D5C8-091E-6242-A38F-F793A089006D}"/>
              </a:ext>
            </a:extLst>
          </p:cNvPr>
          <p:cNvSpPr txBox="1"/>
          <p:nvPr/>
        </p:nvSpPr>
        <p:spPr>
          <a:xfrm>
            <a:off x="6351286" y="3388936"/>
            <a:ext cx="58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Actual output = 1</a:t>
            </a:r>
          </a:p>
        </p:txBody>
      </p:sp>
    </p:spTree>
    <p:extLst>
      <p:ext uri="{BB962C8B-B14F-4D97-AF65-F5344CB8AC3E}">
        <p14:creationId xmlns:p14="http://schemas.microsoft.com/office/powerpoint/2010/main" val="2470770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12265</TotalTime>
  <Words>1103</Words>
  <Application>Microsoft Office PowerPoint</Application>
  <PresentationFormat>On-screen Show (4:3)</PresentationFormat>
  <Paragraphs>330</Paragraphs>
  <Slides>50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TimesNewRomanPS</vt:lpstr>
      <vt:lpstr>Arial</vt:lpstr>
      <vt:lpstr>Calibri</vt:lpstr>
      <vt:lpstr>Calibri Light</vt:lpstr>
      <vt:lpstr>Lucida Bright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Nirupam Roy</dc:creator>
  <cp:lastModifiedBy>Tran Tien Cong</cp:lastModifiedBy>
  <cp:revision>841</cp:revision>
  <dcterms:created xsi:type="dcterms:W3CDTF">2019-02-13T16:19:48Z</dcterms:created>
  <dcterms:modified xsi:type="dcterms:W3CDTF">2022-10-24T01:15:18Z</dcterms:modified>
</cp:coreProperties>
</file>